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9.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3.png" ContentType="image/png"/>
  <Override PartName="/ppt/media/image23.png" ContentType="image/png"/>
  <Override PartName="/ppt/media/image22.png" ContentType="image/png"/>
  <Override PartName="/ppt/media/image21.png" ContentType="image/png"/>
  <Override PartName="/ppt/media/image19.png" ContentType="image/png"/>
  <Override PartName="/ppt/media/image1.png" ContentType="image/png"/>
  <Override PartName="/ppt/media/image20.png" ContentType="image/png"/>
  <Override PartName="/ppt/media/image18.png" ContentType="image/png"/>
  <Override PartName="/ppt/media/image17.png" ContentType="image/png"/>
  <Override PartName="/ppt/media/image16.png" ContentType="image/png"/>
  <Override PartName="/ppt/media/image24.jpeg" ContentType="image/jpeg"/>
  <Override PartName="/ppt/media/image15.png" ContentType="image/png"/>
  <Override PartName="/ppt/media/image14.png" ContentType="image/png"/>
  <Override PartName="/ppt/media/image2.png" ContentType="image/png"/>
  <Override PartName="/ppt/media/image25.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x="12192000" cy="6858000"/>
  <p:notesSz cx="6797675" cy="9926638"/>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pPr algn="ctr">
              <a:buNone/>
            </a:pPr>
            <a:r>
              <a:rPr b="0" lang="en-US" sz="4400" spc="-1" strike="noStrike">
                <a:latin typeface="DejaVu Sans"/>
              </a:rPr>
              <a:t>Click to move the slide</a:t>
            </a:r>
            <a:endParaRPr b="0" lang="en-US" sz="4400" spc="-1" strike="noStrike">
              <a:latin typeface="DejaVu Sans"/>
            </a:endParaRPr>
          </a:p>
        </p:txBody>
      </p:sp>
      <p:sp>
        <p:nvSpPr>
          <p:cNvPr id="185"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r>
              <a:rPr b="0" lang="en-US" sz="2000" spc="-1" strike="noStrike">
                <a:latin typeface="DejaVu Sans"/>
              </a:rPr>
              <a:t>Click to edit the notes format</a:t>
            </a:r>
            <a:endParaRPr b="0" lang="en-US" sz="2000" spc="-1" strike="noStrike">
              <a:latin typeface="DejaVu Sans"/>
            </a:endParaRPr>
          </a:p>
        </p:txBody>
      </p:sp>
      <p:sp>
        <p:nvSpPr>
          <p:cNvPr id="186" name="PlaceHolder 3"/>
          <p:cNvSpPr>
            <a:spLocks noGrp="1"/>
          </p:cNvSpPr>
          <p:nvPr>
            <p:ph type="hdr"/>
          </p:nvPr>
        </p:nvSpPr>
        <p:spPr>
          <a:xfrm>
            <a:off x="0" y="0"/>
            <a:ext cx="3372840" cy="502560"/>
          </a:xfrm>
          <a:prstGeom prst="rect">
            <a:avLst/>
          </a:prstGeom>
          <a:noFill/>
          <a:ln w="0">
            <a:noFill/>
          </a:ln>
        </p:spPr>
        <p:txBody>
          <a:bodyPr lIns="0" rIns="0" tIns="0" bIns="0" anchor="t">
            <a:noAutofit/>
          </a:bodyPr>
          <a:p>
            <a:r>
              <a:rPr b="0" lang="en-US" sz="1400" spc="-1" strike="noStrike">
                <a:latin typeface="DejaVu Serif"/>
              </a:rPr>
              <a:t>&lt;header&gt;</a:t>
            </a:r>
            <a:endParaRPr b="0" lang="en-US" sz="1400" spc="-1" strike="noStrike">
              <a:latin typeface="DejaVu Serif"/>
            </a:endParaRPr>
          </a:p>
        </p:txBody>
      </p:sp>
      <p:sp>
        <p:nvSpPr>
          <p:cNvPr id="187"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algn="r">
              <a:buNone/>
              <a:defRPr b="0" lang="en-US" sz="1400" spc="-1" strike="noStrike">
                <a:latin typeface="DejaVu Serif"/>
              </a:defRPr>
            </a:lvl1pPr>
          </a:lstStyle>
          <a:p>
            <a:pPr algn="r">
              <a:buNone/>
            </a:pPr>
            <a:r>
              <a:rPr b="0" lang="en-US" sz="1400" spc="-1" strike="noStrike">
                <a:latin typeface="DejaVu Serif"/>
              </a:rPr>
              <a:t>&lt;date/time&gt;</a:t>
            </a:r>
            <a:endParaRPr b="0" lang="en-US" sz="1400" spc="-1" strike="noStrike">
              <a:latin typeface="DejaVu Serif"/>
            </a:endParaRPr>
          </a:p>
        </p:txBody>
      </p:sp>
      <p:sp>
        <p:nvSpPr>
          <p:cNvPr id="188"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a:defRPr b="0" lang="en-US" sz="1400" spc="-1" strike="noStrike">
                <a:latin typeface="DejaVu Serif"/>
              </a:defRPr>
            </a:lvl1pPr>
          </a:lstStyle>
          <a:p>
            <a:r>
              <a:rPr b="0" lang="en-US" sz="1400" spc="-1" strike="noStrike">
                <a:latin typeface="DejaVu Serif"/>
              </a:rPr>
              <a:t>&lt;footer&gt;</a:t>
            </a:r>
            <a:endParaRPr b="0" lang="en-US" sz="1400" spc="-1" strike="noStrike">
              <a:latin typeface="DejaVu Serif"/>
            </a:endParaRPr>
          </a:p>
        </p:txBody>
      </p:sp>
      <p:sp>
        <p:nvSpPr>
          <p:cNvPr id="189"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algn="r">
              <a:buNone/>
              <a:defRPr b="0" lang="en-US" sz="1400" spc="-1" strike="noStrike">
                <a:latin typeface="DejaVu Serif"/>
              </a:defRPr>
            </a:lvl1pPr>
          </a:lstStyle>
          <a:p>
            <a:pPr algn="r">
              <a:buNone/>
            </a:pPr>
            <a:fld id="{565E7B39-01E2-4D78-BE78-10D8E7E36609}" type="slidenum">
              <a:rPr b="0" lang="en-US" sz="1400" spc="-1" strike="noStrike">
                <a:latin typeface="DejaVu Serif"/>
              </a:rPr>
              <a:t>&lt;number&gt;</a:t>
            </a:fld>
            <a:endParaRPr b="0" lang="en-US" sz="1400" spc="-1" strike="noStrike">
              <a:latin typeface="DejaVu Serif"/>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90360" y="744480"/>
            <a:ext cx="6607800" cy="3713760"/>
          </a:xfrm>
          <a:prstGeom prst="rect">
            <a:avLst/>
          </a:prstGeom>
          <a:ln w="0">
            <a:noFill/>
          </a:ln>
        </p:spPr>
      </p:sp>
      <p:sp>
        <p:nvSpPr>
          <p:cNvPr id="379" name="PlaceHolder 2"/>
          <p:cNvSpPr>
            <a:spLocks noGrp="1"/>
          </p:cNvSpPr>
          <p:nvPr>
            <p:ph type="body"/>
          </p:nvPr>
        </p:nvSpPr>
        <p:spPr>
          <a:xfrm>
            <a:off x="679680" y="4715280"/>
            <a:ext cx="5428800" cy="4457520"/>
          </a:xfrm>
          <a:prstGeom prst="rect">
            <a:avLst/>
          </a:prstGeom>
          <a:noFill/>
          <a:ln w="0">
            <a:noFill/>
          </a:ln>
        </p:spPr>
        <p:txBody>
          <a:bodyPr lIns="95400" rIns="95400" tIns="47880" bIns="47880" anchor="t">
            <a:noAutofit/>
          </a:bodyPr>
          <a:p>
            <a:endParaRPr b="0" lang="en-US" sz="2000" spc="-1" strike="noStrike">
              <a:latin typeface="DejaVu Sans"/>
            </a:endParaRPr>
          </a:p>
        </p:txBody>
      </p:sp>
      <p:sp>
        <p:nvSpPr>
          <p:cNvPr id="380" name="CustomShape 3"/>
          <p:cNvSpPr/>
          <p:nvPr/>
        </p:nvSpPr>
        <p:spPr>
          <a:xfrm>
            <a:off x="3850560" y="9428760"/>
            <a:ext cx="2936160" cy="487080"/>
          </a:xfrm>
          <a:prstGeom prst="rect">
            <a:avLst/>
          </a:prstGeom>
          <a:noFill/>
          <a:ln w="0">
            <a:noFill/>
          </a:ln>
        </p:spPr>
        <p:style>
          <a:lnRef idx="0"/>
          <a:fillRef idx="0"/>
          <a:effectRef idx="0"/>
          <a:fontRef idx="minor"/>
        </p:style>
        <p:txBody>
          <a:bodyPr lIns="95400" rIns="95400" tIns="47880" bIns="47880" anchor="b">
            <a:noAutofit/>
          </a:bodyPr>
          <a:p>
            <a:pPr algn="r">
              <a:lnSpc>
                <a:spcPct val="100000"/>
              </a:lnSpc>
              <a:buNone/>
            </a:pPr>
            <a:fld id="{3E0A8A5B-D2B9-44FD-8130-1D328DB259A2}" type="slidenum">
              <a:rPr b="0" lang="de-DE" sz="1300" spc="-1" strike="noStrike">
                <a:solidFill>
                  <a:srgbClr val="000000"/>
                </a:solidFill>
                <a:latin typeface="+mn-lt"/>
                <a:ea typeface="+mn-ea"/>
              </a:rPr>
              <a:t>&lt;number&gt;</a:t>
            </a:fld>
            <a:endParaRPr b="0" lang="en-US" sz="1300" spc="-1" strike="noStrike">
              <a:latin typeface="DejaVu Sans"/>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217440" y="812880"/>
            <a:ext cx="7115760" cy="3999600"/>
          </a:xfrm>
          <a:prstGeom prst="rect">
            <a:avLst/>
          </a:prstGeom>
          <a:ln w="0">
            <a:noFill/>
          </a:ln>
        </p:spPr>
      </p:sp>
      <p:sp>
        <p:nvSpPr>
          <p:cNvPr id="382" name="PlaceHolder 2"/>
          <p:cNvSpPr>
            <a:spLocks noGrp="1"/>
          </p:cNvSpPr>
          <p:nvPr>
            <p:ph type="body"/>
          </p:nvPr>
        </p:nvSpPr>
        <p:spPr>
          <a:xfrm>
            <a:off x="756000" y="5078520"/>
            <a:ext cx="6038640" cy="4802040"/>
          </a:xfrm>
          <a:prstGeom prst="rect">
            <a:avLst/>
          </a:prstGeom>
          <a:noFill/>
          <a:ln w="0">
            <a:noFill/>
          </a:ln>
        </p:spPr>
        <p:txBody>
          <a:bodyPr lIns="0" rIns="0" tIns="0" bIns="0" anchor="t">
            <a:noAutofit/>
          </a:bodyPr>
          <a:p>
            <a:endParaRPr b="0" lang="en-US" sz="2000" spc="-1" strike="noStrike">
              <a:latin typeface="DejaVu Sans"/>
            </a:endParaRPr>
          </a:p>
        </p:txBody>
      </p:sp>
      <p:sp>
        <p:nvSpPr>
          <p:cNvPr id="383" name="CustomShape 3"/>
          <p:cNvSpPr/>
          <p:nvPr/>
        </p:nvSpPr>
        <p:spPr>
          <a:xfrm>
            <a:off x="4278960" y="10157400"/>
            <a:ext cx="3271680" cy="525240"/>
          </a:xfrm>
          <a:prstGeom prst="rect">
            <a:avLst/>
          </a:prstGeom>
          <a:noFill/>
          <a:ln w="0">
            <a:noFill/>
          </a:ln>
        </p:spPr>
        <p:style>
          <a:lnRef idx="0"/>
          <a:fillRef idx="0"/>
          <a:effectRef idx="0"/>
          <a:fontRef idx="minor"/>
        </p:style>
        <p:txBody>
          <a:bodyPr lIns="0" rIns="0" tIns="0" bIns="0" anchor="b">
            <a:noAutofit/>
          </a:bodyPr>
          <a:p>
            <a:pPr algn="r">
              <a:lnSpc>
                <a:spcPct val="100000"/>
              </a:lnSpc>
              <a:buNone/>
            </a:pPr>
            <a:fld id="{7E2ED510-0687-41F4-AC36-89B768689BA0}" type="slidenum">
              <a:rPr b="0" lang="en-US" sz="1400" spc="-1" strike="noStrike">
                <a:solidFill>
                  <a:srgbClr val="000000"/>
                </a:solidFill>
                <a:latin typeface="Times New Roman"/>
                <a:ea typeface="+mn-ea"/>
              </a:rPr>
              <a:t>&lt;number&gt;</a:t>
            </a:fld>
            <a:endParaRPr b="0" lang="en-US" sz="1400" spc="-1" strike="noStrike">
              <a:latin typeface="DejaVu Sans"/>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1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1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1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DejaVu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DejaVu Sans"/>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DejaVu Sans"/>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DejaVu Sans"/>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DejaVu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93334A13-CC62-49C0-9AEB-6A064C595371}"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2" name="CustomShape 3"/>
          <p:cNvSpPr/>
          <p:nvPr/>
        </p:nvSpPr>
        <p:spPr>
          <a:xfrm>
            <a:off x="912240" y="1268280"/>
            <a:ext cx="9206640" cy="360000"/>
          </a:xfrm>
          <a:prstGeom prst="rect">
            <a:avLst/>
          </a:prstGeom>
          <a:noFill/>
          <a:ln w="0">
            <a:noFill/>
          </a:ln>
        </p:spPr>
        <p:style>
          <a:lnRef idx="0"/>
          <a:fillRef idx="0"/>
          <a:effectRef idx="0"/>
          <a:fontRef idx="minor"/>
        </p:style>
      </p:sp>
      <p:pic>
        <p:nvPicPr>
          <p:cNvPr id="3" name="Picture 19" descr="Logo_TUC_de_RGB"/>
          <p:cNvPicPr/>
          <p:nvPr/>
        </p:nvPicPr>
        <p:blipFill>
          <a:blip r:embed="rId2"/>
          <a:stretch/>
        </p:blipFill>
        <p:spPr>
          <a:xfrm>
            <a:off x="0" y="0"/>
            <a:ext cx="3050640" cy="560520"/>
          </a:xfrm>
          <a:prstGeom prst="rect">
            <a:avLst/>
          </a:prstGeom>
          <a:ln w="0">
            <a:noFill/>
          </a:ln>
        </p:spPr>
      </p:pic>
      <p:pic>
        <p:nvPicPr>
          <p:cNvPr id="4" name="Grafik 2" descr=""/>
          <p:cNvPicPr/>
          <p:nvPr/>
        </p:nvPicPr>
        <p:blipFill>
          <a:blip r:embed="rId3"/>
          <a:stretch/>
        </p:blipFill>
        <p:spPr>
          <a:xfrm>
            <a:off x="7430400" y="134640"/>
            <a:ext cx="3696480" cy="512640"/>
          </a:xfrm>
          <a:prstGeom prst="rect">
            <a:avLst/>
          </a:prstGeom>
          <a:ln w="0">
            <a:noFill/>
          </a:ln>
        </p:spPr>
      </p:pic>
      <p:sp>
        <p:nvSpPr>
          <p:cNvPr id="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8105BD5B-4AF9-4B3D-84CE-F5711EB89D22}"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7"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47"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3C2E2DBF-0333-449A-ABD7-43F42AC563F0}"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48" name="CustomShape 3"/>
          <p:cNvSpPr/>
          <p:nvPr/>
        </p:nvSpPr>
        <p:spPr>
          <a:xfrm>
            <a:off x="912240" y="1268280"/>
            <a:ext cx="9206640" cy="360000"/>
          </a:xfrm>
          <a:prstGeom prst="rect">
            <a:avLst/>
          </a:prstGeom>
          <a:noFill/>
          <a:ln w="0">
            <a:noFill/>
          </a:ln>
        </p:spPr>
        <p:style>
          <a:lnRef idx="0"/>
          <a:fillRef idx="0"/>
          <a:effectRef idx="0"/>
          <a:fontRef idx="minor"/>
        </p:style>
      </p:sp>
      <p:pic>
        <p:nvPicPr>
          <p:cNvPr id="49" name="Picture 19" descr="Logo_TUC_de_RGB"/>
          <p:cNvPicPr/>
          <p:nvPr/>
        </p:nvPicPr>
        <p:blipFill>
          <a:blip r:embed="rId2"/>
          <a:stretch/>
        </p:blipFill>
        <p:spPr>
          <a:xfrm>
            <a:off x="0" y="0"/>
            <a:ext cx="3050640" cy="560520"/>
          </a:xfrm>
          <a:prstGeom prst="rect">
            <a:avLst/>
          </a:prstGeom>
          <a:ln w="0">
            <a:noFill/>
          </a:ln>
        </p:spPr>
      </p:pic>
      <p:pic>
        <p:nvPicPr>
          <p:cNvPr id="50" name="Grafik 2" descr=""/>
          <p:cNvPicPr/>
          <p:nvPr/>
        </p:nvPicPr>
        <p:blipFill>
          <a:blip r:embed="rId3"/>
          <a:stretch/>
        </p:blipFill>
        <p:spPr>
          <a:xfrm>
            <a:off x="7430400" y="134640"/>
            <a:ext cx="3696480" cy="512640"/>
          </a:xfrm>
          <a:prstGeom prst="rect">
            <a:avLst/>
          </a:prstGeom>
          <a:ln w="0">
            <a:noFill/>
          </a:ln>
        </p:spPr>
      </p:pic>
      <p:sp>
        <p:nvSpPr>
          <p:cNvPr id="51"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52"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1368F914-51BE-4516-BEE9-FEB2103ABE4B}"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53"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93"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7B70EB08-387B-4715-92B3-7336EBE81326}"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4" name="CustomShape 3"/>
          <p:cNvSpPr/>
          <p:nvPr/>
        </p:nvSpPr>
        <p:spPr>
          <a:xfrm>
            <a:off x="912240" y="1268280"/>
            <a:ext cx="9206640" cy="360000"/>
          </a:xfrm>
          <a:prstGeom prst="rect">
            <a:avLst/>
          </a:prstGeom>
          <a:noFill/>
          <a:ln w="0">
            <a:noFill/>
          </a:ln>
        </p:spPr>
        <p:style>
          <a:lnRef idx="0"/>
          <a:fillRef idx="0"/>
          <a:effectRef idx="0"/>
          <a:fontRef idx="minor"/>
        </p:style>
      </p:sp>
      <p:pic>
        <p:nvPicPr>
          <p:cNvPr id="95" name="Picture 19" descr="Logo_TUC_de_RGB"/>
          <p:cNvPicPr/>
          <p:nvPr/>
        </p:nvPicPr>
        <p:blipFill>
          <a:blip r:embed="rId2"/>
          <a:stretch/>
        </p:blipFill>
        <p:spPr>
          <a:xfrm>
            <a:off x="0" y="0"/>
            <a:ext cx="3050640" cy="560520"/>
          </a:xfrm>
          <a:prstGeom prst="rect">
            <a:avLst/>
          </a:prstGeom>
          <a:ln w="0">
            <a:noFill/>
          </a:ln>
        </p:spPr>
      </p:pic>
      <p:pic>
        <p:nvPicPr>
          <p:cNvPr id="96" name="Grafik 2" descr=""/>
          <p:cNvPicPr/>
          <p:nvPr/>
        </p:nvPicPr>
        <p:blipFill>
          <a:blip r:embed="rId3"/>
          <a:stretch/>
        </p:blipFill>
        <p:spPr>
          <a:xfrm>
            <a:off x="7430400" y="134640"/>
            <a:ext cx="3696480" cy="512640"/>
          </a:xfrm>
          <a:prstGeom prst="rect">
            <a:avLst/>
          </a:prstGeom>
          <a:ln w="0">
            <a:noFill/>
          </a:ln>
        </p:spPr>
      </p:pic>
      <p:sp>
        <p:nvSpPr>
          <p:cNvPr id="97"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98"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CB2BF39C-67C1-4EB6-86C0-A370F3DEE8DC}"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99"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139"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5B0731E1-5522-404B-8E36-FD0869BAE3B5}"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40" name="CustomShape 3"/>
          <p:cNvSpPr/>
          <p:nvPr/>
        </p:nvSpPr>
        <p:spPr>
          <a:xfrm>
            <a:off x="912240" y="1268280"/>
            <a:ext cx="9206640" cy="360000"/>
          </a:xfrm>
          <a:prstGeom prst="rect">
            <a:avLst/>
          </a:prstGeom>
          <a:noFill/>
          <a:ln w="0">
            <a:noFill/>
          </a:ln>
        </p:spPr>
        <p:style>
          <a:lnRef idx="0"/>
          <a:fillRef idx="0"/>
          <a:effectRef idx="0"/>
          <a:fontRef idx="minor"/>
        </p:style>
      </p:sp>
      <p:pic>
        <p:nvPicPr>
          <p:cNvPr id="141" name="Picture 19" descr="Logo_TUC_de_RGB"/>
          <p:cNvPicPr/>
          <p:nvPr/>
        </p:nvPicPr>
        <p:blipFill>
          <a:blip r:embed="rId2"/>
          <a:stretch/>
        </p:blipFill>
        <p:spPr>
          <a:xfrm>
            <a:off x="0" y="0"/>
            <a:ext cx="3050640" cy="560520"/>
          </a:xfrm>
          <a:prstGeom prst="rect">
            <a:avLst/>
          </a:prstGeom>
          <a:ln w="0">
            <a:noFill/>
          </a:ln>
        </p:spPr>
      </p:pic>
      <p:pic>
        <p:nvPicPr>
          <p:cNvPr id="142" name="Grafik 2" descr=""/>
          <p:cNvPicPr/>
          <p:nvPr/>
        </p:nvPicPr>
        <p:blipFill>
          <a:blip r:embed="rId3"/>
          <a:stretch/>
        </p:blipFill>
        <p:spPr>
          <a:xfrm>
            <a:off x="7430400" y="134640"/>
            <a:ext cx="3696480" cy="512640"/>
          </a:xfrm>
          <a:prstGeom prst="rect">
            <a:avLst/>
          </a:prstGeom>
          <a:ln w="0">
            <a:noFill/>
          </a:ln>
        </p:spPr>
      </p:pic>
      <p:sp>
        <p:nvSpPr>
          <p:cNvPr id="143"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sp>
      <p:sp>
        <p:nvSpPr>
          <p:cNvPr id="144"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fld id="{DBD64733-548A-41B6-817F-EE182F352489}" type="slidenum">
              <a:rPr b="0" lang="de-DE" sz="1800" spc="-1" strike="noStrike">
                <a:solidFill>
                  <a:srgbClr val="808080"/>
                </a:solidFill>
                <a:latin typeface="Arial Unicode MS"/>
                <a:ea typeface="DejaVu Sans"/>
              </a:rPr>
              <a:t>&lt;number&gt;</a:t>
            </a:fld>
            <a:endParaRPr b="0" lang="en-US" sz="1800" spc="-1" strike="noStrike">
              <a:latin typeface="DejaVu Sans"/>
            </a:endParaRPr>
          </a:p>
        </p:txBody>
      </p:sp>
      <p:sp>
        <p:nvSpPr>
          <p:cNvPr id="145" name="CustomShape 6"/>
          <p:cNvSpPr/>
          <p:nvPr/>
        </p:nvSpPr>
        <p:spPr>
          <a:xfrm>
            <a:off x="0" y="6642720"/>
            <a:ext cx="121816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DejaVu Sans"/>
            </a:endParaRPr>
          </a:p>
        </p:txBody>
      </p:sp>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DejaVu Sans"/>
              </a:rPr>
              <a:t>Click to edit the title text format</a:t>
            </a:r>
            <a:endParaRPr b="0" lang="en-US" sz="4400" spc="-1" strike="noStrike">
              <a:latin typeface="DejaVu Sans"/>
            </a:endParaRPr>
          </a:p>
        </p:txBody>
      </p:sp>
      <p:sp>
        <p:nvSpPr>
          <p:cNvPr id="147"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DejaVu Sans"/>
              </a:rPr>
              <a:t>Click to edit the outline text format</a:t>
            </a:r>
            <a:endParaRPr b="0" lang="en-US" sz="3200" spc="-1" strike="noStrike">
              <a:latin typeface="DejaVu Sans"/>
            </a:endParaRPr>
          </a:p>
          <a:p>
            <a:pPr lvl="1" marL="864000" indent="-324000">
              <a:spcBef>
                <a:spcPts val="1134"/>
              </a:spcBef>
              <a:buClr>
                <a:srgbClr val="000000"/>
              </a:buClr>
              <a:buSzPct val="75000"/>
              <a:buFont typeface="Symbol" charset="2"/>
              <a:buChar char=""/>
            </a:pPr>
            <a:r>
              <a:rPr b="0" lang="en-US" sz="2800" spc="-1" strike="noStrike">
                <a:latin typeface="DejaVu Sans"/>
              </a:rPr>
              <a:t>Second Outline Level</a:t>
            </a:r>
            <a:endParaRPr b="0" lang="en-US" sz="2800" spc="-1" strike="noStrike">
              <a:latin typeface="DejaVu Sans"/>
            </a:endParaRPr>
          </a:p>
          <a:p>
            <a:pPr lvl="2" marL="1296000" indent="-288000">
              <a:spcBef>
                <a:spcPts val="850"/>
              </a:spcBef>
              <a:buClr>
                <a:srgbClr val="000000"/>
              </a:buClr>
              <a:buSzPct val="45000"/>
              <a:buFont typeface="Wingdings" charset="2"/>
              <a:buChar char=""/>
            </a:pPr>
            <a:r>
              <a:rPr b="0" lang="en-US" sz="2400" spc="-1" strike="noStrike">
                <a:latin typeface="DejaVu Sans"/>
              </a:rPr>
              <a:t>Third Outline Level</a:t>
            </a:r>
            <a:endParaRPr b="0" lang="en-US" sz="2400" spc="-1" strike="noStrike">
              <a:latin typeface="DejaVu Sans"/>
            </a:endParaRPr>
          </a:p>
          <a:p>
            <a:pPr lvl="3" marL="1728000" indent="-216000">
              <a:spcBef>
                <a:spcPts val="567"/>
              </a:spcBef>
              <a:buClr>
                <a:srgbClr val="000000"/>
              </a:buClr>
              <a:buSzPct val="75000"/>
              <a:buFont typeface="Symbol" charset="2"/>
              <a:buChar char=""/>
            </a:pPr>
            <a:r>
              <a:rPr b="0" lang="en-US" sz="2000" spc="-1" strike="noStrike">
                <a:latin typeface="DejaVu Sans"/>
              </a:rPr>
              <a:t>Fourth Outline Level</a:t>
            </a:r>
            <a:endParaRPr b="0" lang="en-US" sz="2000" spc="-1" strike="noStrike">
              <a:latin typeface="DejaVu Sans"/>
            </a:endParaRPr>
          </a:p>
          <a:p>
            <a:pPr lvl="4" marL="2160000" indent="-216000">
              <a:spcBef>
                <a:spcPts val="283"/>
              </a:spcBef>
              <a:buClr>
                <a:srgbClr val="000000"/>
              </a:buClr>
              <a:buSzPct val="45000"/>
              <a:buFont typeface="Wingdings" charset="2"/>
              <a:buChar char=""/>
            </a:pPr>
            <a:r>
              <a:rPr b="0" lang="en-US" sz="2000" spc="-1" strike="noStrike">
                <a:latin typeface="DejaVu Sans"/>
              </a:rPr>
              <a:t>Fifth Outline Level</a:t>
            </a:r>
            <a:endParaRPr b="0" lang="en-US" sz="2000" spc="-1" strike="noStrike">
              <a:latin typeface="DejaVu Sans"/>
            </a:endParaRPr>
          </a:p>
          <a:p>
            <a:pPr lvl="5" marL="2592000" indent="-216000">
              <a:spcBef>
                <a:spcPts val="283"/>
              </a:spcBef>
              <a:buClr>
                <a:srgbClr val="000000"/>
              </a:buClr>
              <a:buSzPct val="45000"/>
              <a:buFont typeface="Wingdings" charset="2"/>
              <a:buChar char=""/>
            </a:pPr>
            <a:r>
              <a:rPr b="0" lang="en-US" sz="2000" spc="-1" strike="noStrike">
                <a:latin typeface="DejaVu Sans"/>
              </a:rPr>
              <a:t>Sixth Outline Level</a:t>
            </a:r>
            <a:endParaRPr b="0" lang="en-US" sz="2000" spc="-1" strike="noStrike">
              <a:latin typeface="DejaVu Sans"/>
            </a:endParaRPr>
          </a:p>
          <a:p>
            <a:pPr lvl="6" marL="3024000" indent="-216000">
              <a:spcBef>
                <a:spcPts val="283"/>
              </a:spcBef>
              <a:buClr>
                <a:srgbClr val="000000"/>
              </a:buClr>
              <a:buSzPct val="45000"/>
              <a:buFont typeface="Wingdings" charset="2"/>
              <a:buChar char=""/>
            </a:pPr>
            <a:r>
              <a:rPr b="0" lang="en-US" sz="2000" spc="-1" strike="noStrike">
                <a:latin typeface="DejaVu Sans"/>
              </a:rPr>
              <a:t>Seventh Outline Level</a:t>
            </a:r>
            <a:endParaRPr b="0" lang="en-US" sz="2000" spc="-1" strike="noStrike">
              <a:latin typeface="DejaVu Sans"/>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hyperlink" Target="https://foodsharing.de/" TargetMode="External"/><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dip21.bundestag.de/dip21/btd/12/082/1208260.pdf" TargetMode="External"/><Relationship Id="rId2" Type="http://schemas.openxmlformats.org/officeDocument/2006/relationships/hyperlink" Target="https://www.polestar.com/dato-assets/11286/1600176185-20200915polestarlcafinala.pdf" TargetMode="External"/><Relationship Id="rId3" Type="http://schemas.openxmlformats.org/officeDocument/2006/relationships/hyperlink" Target="https://www.ellenmacarthurfoundation.org/" TargetMode="External"/><Relationship Id="rId4" Type="http://schemas.openxmlformats.org/officeDocument/2006/relationships/slideLayout" Target="../slideLayouts/slideLayout3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1.png"/><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527400" y="1412640"/>
            <a:ext cx="10359720" cy="11462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buNone/>
            </a:pPr>
            <a:r>
              <a:rPr b="1" lang="en-US" sz="3200" spc="-1" strike="noStrike">
                <a:solidFill>
                  <a:srgbClr val="008c4f"/>
                </a:solidFill>
                <a:latin typeface="DejaVu Sans"/>
                <a:ea typeface="DejaVu Sans"/>
              </a:rPr>
              <a:t>Emerging Technologies for the Circular Economy</a:t>
            </a:r>
            <a:endParaRPr b="0" lang="en-US" sz="3200" spc="-1" strike="noStrike">
              <a:latin typeface="DejaVu Sans"/>
            </a:endParaRPr>
          </a:p>
        </p:txBody>
      </p:sp>
      <p:sp>
        <p:nvSpPr>
          <p:cNvPr id="191" name="CustomShape 2"/>
          <p:cNvSpPr/>
          <p:nvPr/>
        </p:nvSpPr>
        <p:spPr>
          <a:xfrm>
            <a:off x="527400" y="2852640"/>
            <a:ext cx="10359720" cy="2367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buNone/>
              <a:tabLst>
                <a:tab algn="l" pos="0"/>
              </a:tabLst>
            </a:pPr>
            <a:r>
              <a:rPr b="1" lang="en-US" sz="2400" spc="-1" strike="noStrike">
                <a:solidFill>
                  <a:srgbClr val="000000"/>
                </a:solidFill>
                <a:latin typeface="DejaVu Sans"/>
                <a:ea typeface="DejaVu Sans"/>
              </a:rPr>
              <a:t>Lecture 2: Circular Economy I</a:t>
            </a: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241"/>
              </a:spcBef>
              <a:buNone/>
              <a:tabLst>
                <a:tab algn="l" pos="0"/>
              </a:tabLst>
            </a:pPr>
            <a:endParaRPr b="0" lang="en-US" sz="24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Prof. Dr. Benjamin Leiding (Clausthal)</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M.Sc. Arne Bochem (Göttingen)</a:t>
            </a:r>
            <a:endParaRPr b="0" lang="en-US" sz="1600" spc="-1" strike="noStrike">
              <a:latin typeface="DejaVu Sans"/>
            </a:endParaRPr>
          </a:p>
          <a:p>
            <a:pPr algn="ctr">
              <a:lnSpc>
                <a:spcPct val="100000"/>
              </a:lnSpc>
              <a:spcBef>
                <a:spcPts val="320"/>
              </a:spcBef>
              <a:buNone/>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latin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Industrial Economy – Definitions</a:t>
            </a:r>
            <a:endParaRPr b="0" lang="en-US" sz="2400" spc="-1" strike="noStrike">
              <a:latin typeface="DejaVu Sans"/>
            </a:endParaRPr>
          </a:p>
          <a:p>
            <a:pPr>
              <a:lnSpc>
                <a:spcPct val="100000"/>
              </a:lnSpc>
              <a:buNone/>
            </a:pPr>
            <a:endParaRPr b="0" lang="en-US" sz="2400" spc="-1" strike="noStrike">
              <a:latin typeface="DejaVu Sans"/>
            </a:endParaRPr>
          </a:p>
        </p:txBody>
      </p:sp>
      <p:sp>
        <p:nvSpPr>
          <p:cNvPr id="217" name="CustomShape 2"/>
          <p:cNvSpPr/>
          <p:nvPr/>
        </p:nvSpPr>
        <p:spPr>
          <a:xfrm>
            <a:off x="335520" y="2859120"/>
            <a:ext cx="10575360" cy="1476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manages stocks of manufactured assets, such as infrastructure, buildings, vehicles, equipment and consumer goods, to maintain their value and utility as high as possible for as long as possible; and stocks of resources at their highest purity and value.”</a:t>
            </a:r>
            <a:endParaRPr b="0" lang="en-US" sz="1800" spc="-1" strike="noStrike">
              <a:latin typeface="DejaVu Sans"/>
            </a:endParaRPr>
          </a:p>
        </p:txBody>
      </p:sp>
      <p:sp>
        <p:nvSpPr>
          <p:cNvPr id="218" name="CustomShape 3"/>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20" name="CustomShape 2"/>
          <p:cNvSpPr/>
          <p:nvPr/>
        </p:nvSpPr>
        <p:spPr>
          <a:xfrm>
            <a:off x="335520" y="2859120"/>
            <a:ext cx="10575360" cy="10188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US" sz="1800" spc="-1" strike="noStrike">
              <a:latin typeface="DejaVu Sans"/>
            </a:endParaRPr>
          </a:p>
        </p:txBody>
      </p:sp>
      <p:sp>
        <p:nvSpPr>
          <p:cNvPr id="221" name="CustomShape 3"/>
          <p:cNvSpPr/>
          <p:nvPr/>
        </p:nvSpPr>
        <p:spPr>
          <a:xfrm>
            <a:off x="263520" y="6411600"/>
            <a:ext cx="10471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23" name="CustomShape 2"/>
          <p:cNvSpPr/>
          <p:nvPr/>
        </p:nvSpPr>
        <p:spPr>
          <a:xfrm>
            <a:off x="263520" y="6267600"/>
            <a:ext cx="104716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DejaVu Sans"/>
            </a:endParaRPr>
          </a:p>
        </p:txBody>
      </p:sp>
      <p:sp>
        <p:nvSpPr>
          <p:cNvPr id="224" name="CustomShape 3"/>
          <p:cNvSpPr/>
          <p:nvPr/>
        </p:nvSpPr>
        <p:spPr>
          <a:xfrm>
            <a:off x="2011680" y="3017880"/>
            <a:ext cx="4291560" cy="2919960"/>
          </a:xfrm>
          <a:prstGeom prst="ellipse">
            <a:avLst/>
          </a:prstGeom>
          <a:solidFill>
            <a:srgbClr val="bbe33d">
              <a:alpha val="50000"/>
            </a:srgbClr>
          </a:solidFill>
          <a:ln w="0">
            <a:solidFill>
              <a:srgbClr val="3465a4"/>
            </a:solidFill>
          </a:ln>
        </p:spPr>
        <p:style>
          <a:lnRef idx="0"/>
          <a:fillRef idx="0"/>
          <a:effectRef idx="0"/>
          <a:fontRef idx="minor"/>
        </p:style>
      </p:sp>
      <p:sp>
        <p:nvSpPr>
          <p:cNvPr id="225" name="CustomShape 4"/>
          <p:cNvSpPr/>
          <p:nvPr/>
        </p:nvSpPr>
        <p:spPr>
          <a:xfrm>
            <a:off x="3566160" y="1189080"/>
            <a:ext cx="4291560" cy="2919960"/>
          </a:xfrm>
          <a:prstGeom prst="ellipse">
            <a:avLst/>
          </a:prstGeom>
          <a:solidFill>
            <a:srgbClr val="729fcf">
              <a:alpha val="50000"/>
            </a:srgbClr>
          </a:solidFill>
          <a:ln w="0">
            <a:solidFill>
              <a:srgbClr val="3465a4"/>
            </a:solidFill>
          </a:ln>
        </p:spPr>
        <p:style>
          <a:lnRef idx="0"/>
          <a:fillRef idx="0"/>
          <a:effectRef idx="0"/>
          <a:fontRef idx="minor"/>
        </p:style>
      </p:sp>
      <p:sp>
        <p:nvSpPr>
          <p:cNvPr id="226" name="CustomShape 5"/>
          <p:cNvSpPr/>
          <p:nvPr/>
        </p:nvSpPr>
        <p:spPr>
          <a:xfrm>
            <a:off x="5212080" y="3017880"/>
            <a:ext cx="4291560" cy="2919960"/>
          </a:xfrm>
          <a:prstGeom prst="ellipse">
            <a:avLst/>
          </a:prstGeom>
          <a:solidFill>
            <a:srgbClr val="f10d0c">
              <a:alpha val="50000"/>
            </a:srgbClr>
          </a:solidFill>
          <a:ln w="0">
            <a:solidFill>
              <a:srgbClr val="3465a4"/>
            </a:solidFill>
          </a:ln>
        </p:spPr>
        <p:style>
          <a:lnRef idx="0"/>
          <a:fillRef idx="0"/>
          <a:effectRef idx="0"/>
          <a:fontRef idx="minor"/>
        </p:style>
      </p:sp>
      <p:sp>
        <p:nvSpPr>
          <p:cNvPr id="227" name="CustomShape 6"/>
          <p:cNvSpPr/>
          <p:nvPr/>
        </p:nvSpPr>
        <p:spPr>
          <a:xfrm>
            <a:off x="4023360" y="1729440"/>
            <a:ext cx="118260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Social</a:t>
            </a:r>
            <a:endParaRPr b="0" lang="en-US" sz="2200" spc="-1" strike="noStrike">
              <a:latin typeface="DejaVu Sans"/>
            </a:endParaRPr>
          </a:p>
        </p:txBody>
      </p:sp>
      <p:sp>
        <p:nvSpPr>
          <p:cNvPr id="228" name="CustomShape 7"/>
          <p:cNvSpPr/>
          <p:nvPr/>
        </p:nvSpPr>
        <p:spPr>
          <a:xfrm>
            <a:off x="7680960" y="4289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Economic</a:t>
            </a:r>
            <a:endParaRPr b="0" lang="en-US" sz="2200" spc="-1" strike="noStrike">
              <a:latin typeface="DejaVu Sans"/>
            </a:endParaRPr>
          </a:p>
        </p:txBody>
      </p:sp>
      <p:sp>
        <p:nvSpPr>
          <p:cNvPr id="229" name="CustomShape 8"/>
          <p:cNvSpPr/>
          <p:nvPr/>
        </p:nvSpPr>
        <p:spPr>
          <a:xfrm>
            <a:off x="2834640" y="512100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Environment</a:t>
            </a:r>
            <a:endParaRPr b="0" lang="en-US" sz="2200" spc="-1" strike="noStrike">
              <a:latin typeface="DejaVu San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31" name="CustomShape 2"/>
          <p:cNvSpPr/>
          <p:nvPr/>
        </p:nvSpPr>
        <p:spPr>
          <a:xfrm>
            <a:off x="263520" y="6267600"/>
            <a:ext cx="104716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DejaVu Sans"/>
            </a:endParaRPr>
          </a:p>
        </p:txBody>
      </p:sp>
      <p:sp>
        <p:nvSpPr>
          <p:cNvPr id="232" name="CustomShape 3"/>
          <p:cNvSpPr/>
          <p:nvPr/>
        </p:nvSpPr>
        <p:spPr>
          <a:xfrm>
            <a:off x="2011680" y="3017880"/>
            <a:ext cx="4291560" cy="2919960"/>
          </a:xfrm>
          <a:prstGeom prst="ellipse">
            <a:avLst/>
          </a:prstGeom>
          <a:solidFill>
            <a:srgbClr val="bbe33d">
              <a:alpha val="50000"/>
            </a:srgbClr>
          </a:solidFill>
          <a:ln w="0">
            <a:solidFill>
              <a:srgbClr val="3465a4"/>
            </a:solidFill>
          </a:ln>
        </p:spPr>
        <p:style>
          <a:lnRef idx="0"/>
          <a:fillRef idx="0"/>
          <a:effectRef idx="0"/>
          <a:fontRef idx="minor"/>
        </p:style>
      </p:sp>
      <p:sp>
        <p:nvSpPr>
          <p:cNvPr id="233" name="CustomShape 4"/>
          <p:cNvSpPr/>
          <p:nvPr/>
        </p:nvSpPr>
        <p:spPr>
          <a:xfrm>
            <a:off x="3566160" y="1189080"/>
            <a:ext cx="4291560" cy="2919960"/>
          </a:xfrm>
          <a:prstGeom prst="ellipse">
            <a:avLst/>
          </a:prstGeom>
          <a:solidFill>
            <a:srgbClr val="729fcf">
              <a:alpha val="50000"/>
            </a:srgbClr>
          </a:solidFill>
          <a:ln w="0">
            <a:solidFill>
              <a:srgbClr val="3465a4"/>
            </a:solidFill>
          </a:ln>
        </p:spPr>
        <p:style>
          <a:lnRef idx="0"/>
          <a:fillRef idx="0"/>
          <a:effectRef idx="0"/>
          <a:fontRef idx="minor"/>
        </p:style>
      </p:sp>
      <p:sp>
        <p:nvSpPr>
          <p:cNvPr id="234" name="CustomShape 5"/>
          <p:cNvSpPr/>
          <p:nvPr/>
        </p:nvSpPr>
        <p:spPr>
          <a:xfrm>
            <a:off x="5212080" y="3017880"/>
            <a:ext cx="4291560" cy="2919960"/>
          </a:xfrm>
          <a:prstGeom prst="ellipse">
            <a:avLst/>
          </a:prstGeom>
          <a:solidFill>
            <a:srgbClr val="f10d0c">
              <a:alpha val="50000"/>
            </a:srgbClr>
          </a:solidFill>
          <a:ln w="0">
            <a:solidFill>
              <a:srgbClr val="3465a4"/>
            </a:solidFill>
          </a:ln>
        </p:spPr>
        <p:style>
          <a:lnRef idx="0"/>
          <a:fillRef idx="0"/>
          <a:effectRef idx="0"/>
          <a:fontRef idx="minor"/>
        </p:style>
      </p:sp>
      <p:sp>
        <p:nvSpPr>
          <p:cNvPr id="235" name="CustomShape 6"/>
          <p:cNvSpPr/>
          <p:nvPr/>
        </p:nvSpPr>
        <p:spPr>
          <a:xfrm>
            <a:off x="4023360" y="1729440"/>
            <a:ext cx="118260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Social</a:t>
            </a:r>
            <a:endParaRPr b="0" lang="en-US" sz="2200" spc="-1" strike="noStrike">
              <a:latin typeface="DejaVu Sans"/>
            </a:endParaRPr>
          </a:p>
        </p:txBody>
      </p:sp>
      <p:sp>
        <p:nvSpPr>
          <p:cNvPr id="236" name="CustomShape 7"/>
          <p:cNvSpPr/>
          <p:nvPr/>
        </p:nvSpPr>
        <p:spPr>
          <a:xfrm>
            <a:off x="7680960" y="4289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Economic</a:t>
            </a:r>
            <a:endParaRPr b="0" lang="en-US" sz="2200" spc="-1" strike="noStrike">
              <a:latin typeface="DejaVu Sans"/>
            </a:endParaRPr>
          </a:p>
        </p:txBody>
      </p:sp>
      <p:sp>
        <p:nvSpPr>
          <p:cNvPr id="237" name="CustomShape 8"/>
          <p:cNvSpPr/>
          <p:nvPr/>
        </p:nvSpPr>
        <p:spPr>
          <a:xfrm>
            <a:off x="2834640" y="512100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Environment</a:t>
            </a:r>
            <a:endParaRPr b="0" lang="en-US" sz="2200" spc="-1" strike="noStrike">
              <a:latin typeface="DejaVu Sans"/>
            </a:endParaRPr>
          </a:p>
        </p:txBody>
      </p:sp>
      <p:sp>
        <p:nvSpPr>
          <p:cNvPr id="238" name="CustomShape 9"/>
          <p:cNvSpPr/>
          <p:nvPr/>
        </p:nvSpPr>
        <p:spPr>
          <a:xfrm>
            <a:off x="5212080" y="429804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Viable</a:t>
            </a:r>
            <a:endParaRPr b="0" lang="en-US" sz="2200" spc="-1" strike="noStrike">
              <a:latin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40" name="CustomShape 2"/>
          <p:cNvSpPr/>
          <p:nvPr/>
        </p:nvSpPr>
        <p:spPr>
          <a:xfrm>
            <a:off x="263520" y="6267600"/>
            <a:ext cx="104716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DejaVu Sans"/>
            </a:endParaRPr>
          </a:p>
        </p:txBody>
      </p:sp>
      <p:sp>
        <p:nvSpPr>
          <p:cNvPr id="241" name="CustomShape 3"/>
          <p:cNvSpPr/>
          <p:nvPr/>
        </p:nvSpPr>
        <p:spPr>
          <a:xfrm>
            <a:off x="2011680" y="3017880"/>
            <a:ext cx="4291560" cy="2919960"/>
          </a:xfrm>
          <a:prstGeom prst="ellipse">
            <a:avLst/>
          </a:prstGeom>
          <a:solidFill>
            <a:srgbClr val="bbe33d">
              <a:alpha val="50000"/>
            </a:srgbClr>
          </a:solidFill>
          <a:ln w="0">
            <a:solidFill>
              <a:srgbClr val="3465a4"/>
            </a:solidFill>
          </a:ln>
        </p:spPr>
        <p:style>
          <a:lnRef idx="0"/>
          <a:fillRef idx="0"/>
          <a:effectRef idx="0"/>
          <a:fontRef idx="minor"/>
        </p:style>
      </p:sp>
      <p:sp>
        <p:nvSpPr>
          <p:cNvPr id="242" name="CustomShape 4"/>
          <p:cNvSpPr/>
          <p:nvPr/>
        </p:nvSpPr>
        <p:spPr>
          <a:xfrm>
            <a:off x="3566160" y="1189080"/>
            <a:ext cx="4291560" cy="2919960"/>
          </a:xfrm>
          <a:prstGeom prst="ellipse">
            <a:avLst/>
          </a:prstGeom>
          <a:solidFill>
            <a:srgbClr val="729fcf">
              <a:alpha val="50000"/>
            </a:srgbClr>
          </a:solidFill>
          <a:ln w="0">
            <a:solidFill>
              <a:srgbClr val="3465a4"/>
            </a:solidFill>
          </a:ln>
        </p:spPr>
        <p:style>
          <a:lnRef idx="0"/>
          <a:fillRef idx="0"/>
          <a:effectRef idx="0"/>
          <a:fontRef idx="minor"/>
        </p:style>
      </p:sp>
      <p:sp>
        <p:nvSpPr>
          <p:cNvPr id="243" name="CustomShape 5"/>
          <p:cNvSpPr/>
          <p:nvPr/>
        </p:nvSpPr>
        <p:spPr>
          <a:xfrm>
            <a:off x="5212080" y="3017880"/>
            <a:ext cx="4291560" cy="2919960"/>
          </a:xfrm>
          <a:prstGeom prst="ellipse">
            <a:avLst/>
          </a:prstGeom>
          <a:solidFill>
            <a:srgbClr val="f10d0c">
              <a:alpha val="50000"/>
            </a:srgbClr>
          </a:solidFill>
          <a:ln w="0">
            <a:solidFill>
              <a:srgbClr val="3465a4"/>
            </a:solidFill>
          </a:ln>
        </p:spPr>
        <p:style>
          <a:lnRef idx="0"/>
          <a:fillRef idx="0"/>
          <a:effectRef idx="0"/>
          <a:fontRef idx="minor"/>
        </p:style>
      </p:sp>
      <p:sp>
        <p:nvSpPr>
          <p:cNvPr id="244" name="CustomShape 6"/>
          <p:cNvSpPr/>
          <p:nvPr/>
        </p:nvSpPr>
        <p:spPr>
          <a:xfrm>
            <a:off x="4023360" y="1729440"/>
            <a:ext cx="118260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Social</a:t>
            </a:r>
            <a:endParaRPr b="0" lang="en-US" sz="2200" spc="-1" strike="noStrike">
              <a:latin typeface="DejaVu Sans"/>
            </a:endParaRPr>
          </a:p>
        </p:txBody>
      </p:sp>
      <p:sp>
        <p:nvSpPr>
          <p:cNvPr id="245" name="CustomShape 7"/>
          <p:cNvSpPr/>
          <p:nvPr/>
        </p:nvSpPr>
        <p:spPr>
          <a:xfrm>
            <a:off x="7680960" y="4289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Economic</a:t>
            </a:r>
            <a:endParaRPr b="0" lang="en-US" sz="2200" spc="-1" strike="noStrike">
              <a:latin typeface="DejaVu Sans"/>
            </a:endParaRPr>
          </a:p>
        </p:txBody>
      </p:sp>
      <p:sp>
        <p:nvSpPr>
          <p:cNvPr id="246" name="CustomShape 8"/>
          <p:cNvSpPr/>
          <p:nvPr/>
        </p:nvSpPr>
        <p:spPr>
          <a:xfrm>
            <a:off x="2834640" y="512100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Environment</a:t>
            </a:r>
            <a:endParaRPr b="0" lang="en-US" sz="2200" spc="-1" strike="noStrike">
              <a:latin typeface="DejaVu Sans"/>
            </a:endParaRPr>
          </a:p>
        </p:txBody>
      </p:sp>
      <p:sp>
        <p:nvSpPr>
          <p:cNvPr id="247" name="CustomShape 9"/>
          <p:cNvSpPr/>
          <p:nvPr/>
        </p:nvSpPr>
        <p:spPr>
          <a:xfrm>
            <a:off x="5212080" y="429804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Viable</a:t>
            </a:r>
            <a:endParaRPr b="0" lang="en-US" sz="2200" spc="-1" strike="noStrike">
              <a:latin typeface="DejaVu Sans"/>
            </a:endParaRPr>
          </a:p>
        </p:txBody>
      </p:sp>
      <p:sp>
        <p:nvSpPr>
          <p:cNvPr id="248" name="CustomShape 10"/>
          <p:cNvSpPr/>
          <p:nvPr/>
        </p:nvSpPr>
        <p:spPr>
          <a:xfrm>
            <a:off x="3931920" y="3200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Bearable</a:t>
            </a:r>
            <a:endParaRPr b="0" lang="en-US" sz="2200" spc="-1" strike="noStrike">
              <a:latin typeface="DejaVu Sans"/>
            </a:endParaRPr>
          </a:p>
        </p:txBody>
      </p:sp>
      <p:sp>
        <p:nvSpPr>
          <p:cNvPr id="249" name="CustomShape 11"/>
          <p:cNvSpPr/>
          <p:nvPr/>
        </p:nvSpPr>
        <p:spPr>
          <a:xfrm>
            <a:off x="5852160" y="328392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Equitable</a:t>
            </a:r>
            <a:endParaRPr b="0" lang="en-US" sz="2200" spc="-1" strike="noStrike">
              <a:latin typeface="DejaVu San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51" name="CustomShape 2"/>
          <p:cNvSpPr/>
          <p:nvPr/>
        </p:nvSpPr>
        <p:spPr>
          <a:xfrm>
            <a:off x="263520" y="6267600"/>
            <a:ext cx="1047168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Based on: Thomsen C. (2013) Sustainability (World Commission on Environment and Development Definition). In: Idowu S.O., Capaldi N., Zu L., Gupta A.D. (eds) Encyclopedia of Corporate Social Responsibility. Springer, Berlin, Heidelberg. https://doi.org/10.1007/978-3-642-28036-8_531</a:t>
            </a:r>
            <a:endParaRPr b="0" lang="en-US" sz="900" spc="-1" strike="noStrike">
              <a:latin typeface="DejaVu Sans"/>
            </a:endParaRPr>
          </a:p>
        </p:txBody>
      </p:sp>
      <p:sp>
        <p:nvSpPr>
          <p:cNvPr id="252" name="CustomShape 3"/>
          <p:cNvSpPr/>
          <p:nvPr/>
        </p:nvSpPr>
        <p:spPr>
          <a:xfrm>
            <a:off x="2011680" y="3017880"/>
            <a:ext cx="4291560" cy="2919960"/>
          </a:xfrm>
          <a:prstGeom prst="ellipse">
            <a:avLst/>
          </a:prstGeom>
          <a:solidFill>
            <a:srgbClr val="bbe33d">
              <a:alpha val="50000"/>
            </a:srgbClr>
          </a:solidFill>
          <a:ln w="0">
            <a:solidFill>
              <a:srgbClr val="3465a4"/>
            </a:solidFill>
          </a:ln>
        </p:spPr>
        <p:style>
          <a:lnRef idx="0"/>
          <a:fillRef idx="0"/>
          <a:effectRef idx="0"/>
          <a:fontRef idx="minor"/>
        </p:style>
      </p:sp>
      <p:sp>
        <p:nvSpPr>
          <p:cNvPr id="253" name="CustomShape 4"/>
          <p:cNvSpPr/>
          <p:nvPr/>
        </p:nvSpPr>
        <p:spPr>
          <a:xfrm>
            <a:off x="3566160" y="1189080"/>
            <a:ext cx="4291560" cy="2919960"/>
          </a:xfrm>
          <a:prstGeom prst="ellipse">
            <a:avLst/>
          </a:prstGeom>
          <a:solidFill>
            <a:srgbClr val="729fcf">
              <a:alpha val="50000"/>
            </a:srgbClr>
          </a:solidFill>
          <a:ln w="0">
            <a:solidFill>
              <a:srgbClr val="3465a4"/>
            </a:solidFill>
          </a:ln>
        </p:spPr>
        <p:style>
          <a:lnRef idx="0"/>
          <a:fillRef idx="0"/>
          <a:effectRef idx="0"/>
          <a:fontRef idx="minor"/>
        </p:style>
      </p:sp>
      <p:sp>
        <p:nvSpPr>
          <p:cNvPr id="254" name="CustomShape 5"/>
          <p:cNvSpPr/>
          <p:nvPr/>
        </p:nvSpPr>
        <p:spPr>
          <a:xfrm>
            <a:off x="5212080" y="3017880"/>
            <a:ext cx="4291560" cy="2919960"/>
          </a:xfrm>
          <a:prstGeom prst="ellipse">
            <a:avLst/>
          </a:prstGeom>
          <a:solidFill>
            <a:srgbClr val="f10d0c">
              <a:alpha val="50000"/>
            </a:srgbClr>
          </a:solidFill>
          <a:ln w="0">
            <a:solidFill>
              <a:srgbClr val="3465a4"/>
            </a:solidFill>
          </a:ln>
        </p:spPr>
        <p:style>
          <a:lnRef idx="0"/>
          <a:fillRef idx="0"/>
          <a:effectRef idx="0"/>
          <a:fontRef idx="minor"/>
        </p:style>
      </p:sp>
      <p:sp>
        <p:nvSpPr>
          <p:cNvPr id="255" name="CustomShape 6"/>
          <p:cNvSpPr/>
          <p:nvPr/>
        </p:nvSpPr>
        <p:spPr>
          <a:xfrm>
            <a:off x="4023360" y="1729440"/>
            <a:ext cx="118260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Social</a:t>
            </a:r>
            <a:endParaRPr b="0" lang="en-US" sz="2200" spc="-1" strike="noStrike">
              <a:latin typeface="DejaVu Sans"/>
            </a:endParaRPr>
          </a:p>
        </p:txBody>
      </p:sp>
      <p:sp>
        <p:nvSpPr>
          <p:cNvPr id="256" name="CustomShape 7"/>
          <p:cNvSpPr/>
          <p:nvPr/>
        </p:nvSpPr>
        <p:spPr>
          <a:xfrm>
            <a:off x="4775040" y="357480"/>
            <a:ext cx="21682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u="sng">
                <a:solidFill>
                  <a:srgbClr val="c9211e"/>
                </a:solidFill>
                <a:uFillTx/>
                <a:latin typeface="DejaVu Sans"/>
                <a:ea typeface="DejaVu Sans"/>
              </a:rPr>
              <a:t>Sustainable</a:t>
            </a:r>
            <a:endParaRPr b="0" lang="en-US" sz="2200" spc="-1" strike="noStrike">
              <a:latin typeface="DejaVu Sans"/>
            </a:endParaRPr>
          </a:p>
        </p:txBody>
      </p:sp>
      <p:sp>
        <p:nvSpPr>
          <p:cNvPr id="257" name="CustomShape 8"/>
          <p:cNvSpPr/>
          <p:nvPr/>
        </p:nvSpPr>
        <p:spPr>
          <a:xfrm>
            <a:off x="7680960" y="4289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Economic</a:t>
            </a:r>
            <a:endParaRPr b="0" lang="en-US" sz="2200" spc="-1" strike="noStrike">
              <a:latin typeface="DejaVu Sans"/>
            </a:endParaRPr>
          </a:p>
        </p:txBody>
      </p:sp>
      <p:sp>
        <p:nvSpPr>
          <p:cNvPr id="258" name="CustomShape 9"/>
          <p:cNvSpPr/>
          <p:nvPr/>
        </p:nvSpPr>
        <p:spPr>
          <a:xfrm>
            <a:off x="2834640" y="512100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Environment</a:t>
            </a:r>
            <a:endParaRPr b="0" lang="en-US" sz="2200" spc="-1" strike="noStrike">
              <a:latin typeface="DejaVu Sans"/>
            </a:endParaRPr>
          </a:p>
        </p:txBody>
      </p:sp>
      <p:sp>
        <p:nvSpPr>
          <p:cNvPr id="259" name="CustomShape 10"/>
          <p:cNvSpPr/>
          <p:nvPr/>
        </p:nvSpPr>
        <p:spPr>
          <a:xfrm>
            <a:off x="5212080" y="429804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Viable</a:t>
            </a:r>
            <a:endParaRPr b="0" lang="en-US" sz="2200" spc="-1" strike="noStrike">
              <a:latin typeface="DejaVu Sans"/>
            </a:endParaRPr>
          </a:p>
        </p:txBody>
      </p:sp>
      <p:sp>
        <p:nvSpPr>
          <p:cNvPr id="260" name="CustomShape 11"/>
          <p:cNvSpPr/>
          <p:nvPr/>
        </p:nvSpPr>
        <p:spPr>
          <a:xfrm>
            <a:off x="3931920" y="320076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Bearable</a:t>
            </a:r>
            <a:endParaRPr b="0" lang="en-US" sz="2200" spc="-1" strike="noStrike">
              <a:latin typeface="DejaVu Sans"/>
            </a:endParaRPr>
          </a:p>
        </p:txBody>
      </p:sp>
      <p:sp>
        <p:nvSpPr>
          <p:cNvPr id="261" name="CustomShape 12"/>
          <p:cNvSpPr/>
          <p:nvPr/>
        </p:nvSpPr>
        <p:spPr>
          <a:xfrm>
            <a:off x="5852160" y="3283920"/>
            <a:ext cx="2279880" cy="7336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200" spc="-1" strike="noStrike">
                <a:solidFill>
                  <a:srgbClr val="000000"/>
                </a:solidFill>
                <a:latin typeface="DejaVu Sans"/>
                <a:ea typeface="DejaVu Sans"/>
              </a:rPr>
              <a:t>Equitable</a:t>
            </a:r>
            <a:endParaRPr b="0" lang="en-US" sz="2200" spc="-1" strike="noStrike">
              <a:latin typeface="DejaVu Sans"/>
            </a:endParaRPr>
          </a:p>
        </p:txBody>
      </p:sp>
      <p:sp>
        <p:nvSpPr>
          <p:cNvPr id="262" name="Line 13"/>
          <p:cNvSpPr/>
          <p:nvPr/>
        </p:nvSpPr>
        <p:spPr>
          <a:xfrm>
            <a:off x="5760720" y="822960"/>
            <a:ext cx="360" cy="3017880"/>
          </a:xfrm>
          <a:prstGeom prst="line">
            <a:avLst/>
          </a:prstGeom>
          <a:ln w="109800">
            <a:solidFill>
              <a:srgbClr val="3465a4"/>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Sustainability – Implications </a:t>
            </a:r>
            <a:endParaRPr b="0" lang="en-US" sz="2400" spc="-1" strike="noStrike">
              <a:latin typeface="DejaVu Sans"/>
            </a:endParaRPr>
          </a:p>
        </p:txBody>
      </p:sp>
      <p:sp>
        <p:nvSpPr>
          <p:cNvPr id="264" name="CustomShape 2"/>
          <p:cNvSpPr/>
          <p:nvPr/>
        </p:nvSpPr>
        <p:spPr>
          <a:xfrm>
            <a:off x="335520" y="1268640"/>
            <a:ext cx="1074384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buNone/>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US" sz="1800" spc="-1" strike="noStrike">
              <a:latin typeface="DejaVu Sans"/>
            </a:endParaRPr>
          </a:p>
        </p:txBody>
      </p:sp>
      <p:sp>
        <p:nvSpPr>
          <p:cNvPr id="265" name="CustomShape 3"/>
          <p:cNvSpPr/>
          <p:nvPr/>
        </p:nvSpPr>
        <p:spPr>
          <a:xfrm>
            <a:off x="335520" y="2859120"/>
            <a:ext cx="10575360" cy="1874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66" name="CustomShape 4"/>
          <p:cNvSpPr/>
          <p:nvPr/>
        </p:nvSpPr>
        <p:spPr>
          <a:xfrm>
            <a:off x="263520" y="6411600"/>
            <a:ext cx="10471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 Characteristics </a:t>
            </a:r>
            <a:endParaRPr b="0" lang="en-US" sz="2400" spc="-1" strike="noStrike">
              <a:latin typeface="DejaVu Sans"/>
            </a:endParaRPr>
          </a:p>
        </p:txBody>
      </p:sp>
      <p:sp>
        <p:nvSpPr>
          <p:cNvPr id="268"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pic>
        <p:nvPicPr>
          <p:cNvPr id="269" name="" descr=""/>
          <p:cNvPicPr/>
          <p:nvPr/>
        </p:nvPicPr>
        <p:blipFill>
          <a:blip r:embed="rId1"/>
          <a:stretch/>
        </p:blipFill>
        <p:spPr>
          <a:xfrm>
            <a:off x="2260800" y="1154160"/>
            <a:ext cx="7113960" cy="53647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Era of R</a:t>
            </a:r>
            <a:endParaRPr b="0" lang="en-US" sz="2400" spc="-1" strike="noStrike">
              <a:latin typeface="DejaVu Sans"/>
            </a:endParaRPr>
          </a:p>
        </p:txBody>
      </p:sp>
      <p:sp>
        <p:nvSpPr>
          <p:cNvPr id="271"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
        <p:nvSpPr>
          <p:cNvPr id="272" name="CustomShape 3"/>
          <p:cNvSpPr/>
          <p:nvPr/>
        </p:nvSpPr>
        <p:spPr>
          <a:xfrm>
            <a:off x="335520" y="1268280"/>
            <a:ext cx="422352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buNone/>
            </a:pPr>
            <a:r>
              <a:rPr b="0" lang="en-US" sz="1800" spc="-1" strike="noStrike">
                <a:solidFill>
                  <a:srgbClr val="000000"/>
                </a:solidFill>
                <a:latin typeface="DejaVu Sans"/>
                <a:ea typeface="DejaVu Sans"/>
              </a:rPr>
              <a:t>Techno-commercial strategies to keep goods and components at highest value level through:</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US" sz="1800" spc="-1" strike="noStrike">
              <a:latin typeface="DejaVu Sans"/>
            </a:endParaRPr>
          </a:p>
        </p:txBody>
      </p:sp>
      <p:pic>
        <p:nvPicPr>
          <p:cNvPr id="273" name="" descr=""/>
          <p:cNvPicPr/>
          <p:nvPr/>
        </p:nvPicPr>
        <p:blipFill>
          <a:blip r:embed="rId1"/>
          <a:stretch/>
        </p:blipFill>
        <p:spPr>
          <a:xfrm>
            <a:off x="4983120" y="360000"/>
            <a:ext cx="7132320" cy="612648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The Era of D</a:t>
            </a:r>
            <a:endParaRPr b="0" lang="en-US" sz="2400" spc="-1" strike="noStrike">
              <a:latin typeface="DejaVu Sans"/>
            </a:endParaRPr>
          </a:p>
        </p:txBody>
      </p:sp>
      <p:sp>
        <p:nvSpPr>
          <p:cNvPr id="275" name="CustomShape 2"/>
          <p:cNvSpPr/>
          <p:nvPr/>
        </p:nvSpPr>
        <p:spPr>
          <a:xfrm>
            <a:off x="335520" y="1268280"/>
            <a:ext cx="4223520" cy="5031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buNone/>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US" sz="1800" spc="-1" strike="noStrike">
              <a:latin typeface="DejaVu Sans"/>
            </a:endParaRPr>
          </a:p>
        </p:txBody>
      </p:sp>
      <p:sp>
        <p:nvSpPr>
          <p:cNvPr id="276" name="CustomShape 3"/>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pic>
        <p:nvPicPr>
          <p:cNvPr id="277" name="" descr=""/>
          <p:cNvPicPr/>
          <p:nvPr/>
        </p:nvPicPr>
        <p:blipFill>
          <a:blip r:embed="rId1"/>
          <a:stretch/>
        </p:blipFill>
        <p:spPr>
          <a:xfrm>
            <a:off x="4983120" y="360000"/>
            <a:ext cx="7132680" cy="612432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fr-FR" sz="2400" spc="-1" strike="noStrike">
                <a:solidFill>
                  <a:srgbClr val="000000"/>
                </a:solidFill>
                <a:latin typeface="DejaVu Sans"/>
                <a:ea typeface="DejaVu Sans"/>
              </a:rPr>
              <a:t>License</a:t>
            </a:r>
            <a:endParaRPr b="0" lang="en-US" sz="2400" spc="-1" strike="noStrike">
              <a:latin typeface="DejaVu Sans"/>
            </a:endParaRPr>
          </a:p>
        </p:txBody>
      </p:sp>
      <p:sp>
        <p:nvSpPr>
          <p:cNvPr id="193" name="CustomShape 2"/>
          <p:cNvSpPr/>
          <p:nvPr/>
        </p:nvSpPr>
        <p:spPr>
          <a:xfrm>
            <a:off x="335520" y="1268640"/>
            <a:ext cx="10743120" cy="503064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
        <p:nvSpPr>
          <p:cNvPr id="194" name="CustomShape 3"/>
          <p:cNvSpPr/>
          <p:nvPr/>
        </p:nvSpPr>
        <p:spPr>
          <a:xfrm>
            <a:off x="336600" y="3429000"/>
            <a:ext cx="10860840" cy="2052720"/>
          </a:xfrm>
          <a:prstGeom prst="rect">
            <a:avLst/>
          </a:prstGeom>
          <a:noFill/>
          <a:ln w="0">
            <a:noFill/>
          </a:ln>
        </p:spPr>
        <p:style>
          <a:lnRef idx="0"/>
          <a:fillRef idx="0"/>
          <a:effectRef idx="0"/>
          <a:fontRef idx="minor"/>
        </p:style>
        <p:txBody>
          <a:bodyPr lIns="90000" rIns="90000" tIns="45000" bIns="45000" anchor="t">
            <a:noAutofit/>
          </a:bodyPr>
          <a:p>
            <a:pPr marL="216000" indent="-2134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This work is licensed under a </a:t>
            </a:r>
            <a:r>
              <a:rPr b="1" lang="en-US" sz="2000" spc="-1" strike="noStrike">
                <a:solidFill>
                  <a:srgbClr val="000000"/>
                </a:solidFill>
                <a:latin typeface="DejaVu Sans"/>
                <a:ea typeface="DejaVu Sans"/>
              </a:rPr>
              <a:t>Creative Commons Attribution-ShareAlike 4.0 International License</a:t>
            </a:r>
            <a:r>
              <a:rPr b="0" lang="en-US" sz="2000" spc="-1" strike="noStrike">
                <a:solidFill>
                  <a:srgbClr val="000000"/>
                </a:solidFill>
                <a:latin typeface="DejaVu Sans"/>
                <a:ea typeface="DejaVu Sans"/>
              </a:rPr>
              <a:t>. To view a copy of this license, please refer to </a:t>
            </a:r>
            <a:r>
              <a:rPr b="0" lang="en-US" sz="2000" spc="-1" strike="noStrike" u="sng">
                <a:solidFill>
                  <a:srgbClr val="0000ff"/>
                </a:solidFill>
                <a:uFillTx/>
                <a:latin typeface="DejaVu Sans"/>
                <a:ea typeface="DejaVu Sans"/>
                <a:hlinkClick r:id="rId1"/>
              </a:rPr>
              <a:t>https://creativecommons.org/licenses/by-sa/4.0/</a:t>
            </a:r>
            <a:r>
              <a:rPr b="0" lang="en-US" sz="2000" spc="-1" strike="noStrike">
                <a:solidFill>
                  <a:srgbClr val="0369a3"/>
                </a:solidFill>
                <a:latin typeface="DejaVu Sans"/>
                <a:ea typeface="DejaVu Sans"/>
              </a:rPr>
              <a:t> .</a:t>
            </a:r>
            <a:endParaRPr b="0" lang="en-US" sz="2000" spc="-1" strike="noStrike">
              <a:latin typeface="DejaVu Sans"/>
            </a:endParaRPr>
          </a:p>
          <a:p>
            <a:pPr marL="216000" indent="-2134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Updated versions of these slides will be available in our </a:t>
            </a:r>
            <a:r>
              <a:rPr b="0" lang="en-US" sz="2000" spc="-1" strike="noStrike" u="sng">
                <a:solidFill>
                  <a:srgbClr val="0000ff"/>
                </a:solidFill>
                <a:uFillTx/>
                <a:latin typeface="DejaVu Sans"/>
                <a:ea typeface="DejaVu Sans"/>
                <a:hlinkClick r:id="rId2"/>
              </a:rPr>
              <a:t>Github repository</a:t>
            </a:r>
            <a:r>
              <a:rPr b="0" lang="en-US" sz="2000" spc="-1" strike="noStrike">
                <a:solidFill>
                  <a:srgbClr val="000000"/>
                </a:solidFill>
                <a:latin typeface="DejaVu Sans"/>
                <a:ea typeface="DejaVu Sans"/>
              </a:rPr>
              <a:t>.</a:t>
            </a:r>
            <a:endParaRPr b="0" lang="en-US" sz="2000" spc="-1" strike="noStrike">
              <a:latin typeface="DejaVu Sans"/>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964476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End-of-service-life business opportunities for value preservation: Reuse or Recycle?</a:t>
            </a:r>
            <a:endParaRPr b="0" lang="en-US" sz="2400" spc="-1" strike="noStrike">
              <a:latin typeface="DejaVu Sans"/>
            </a:endParaRPr>
          </a:p>
        </p:txBody>
      </p:sp>
      <p:pic>
        <p:nvPicPr>
          <p:cNvPr id="279" name="" descr=""/>
          <p:cNvPicPr/>
          <p:nvPr/>
        </p:nvPicPr>
        <p:blipFill>
          <a:blip r:embed="rId1"/>
          <a:stretch/>
        </p:blipFill>
        <p:spPr>
          <a:xfrm>
            <a:off x="1753920" y="1262520"/>
            <a:ext cx="8226360" cy="5102640"/>
          </a:xfrm>
          <a:prstGeom prst="rect">
            <a:avLst/>
          </a:prstGeom>
          <a:ln w="0">
            <a:noFill/>
          </a:ln>
        </p:spPr>
      </p:pic>
      <p:sp>
        <p:nvSpPr>
          <p:cNvPr id="280"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DejaVu Sans"/>
            </a:endParaRPr>
          </a:p>
        </p:txBody>
      </p:sp>
      <p:sp>
        <p:nvSpPr>
          <p:cNvPr id="282" name="CustomShape 2"/>
          <p:cNvSpPr/>
          <p:nvPr/>
        </p:nvSpPr>
        <p:spPr>
          <a:xfrm>
            <a:off x="335520" y="1679400"/>
            <a:ext cx="5186880" cy="472824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spcBef>
                <a:spcPts val="360"/>
              </a:spcBef>
              <a:buNone/>
            </a:pP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360">
              <a:lnSpc>
                <a:spcPct val="100000"/>
              </a:lnSpc>
              <a:spcBef>
                <a:spcPts val="360"/>
              </a:spcBef>
              <a:buNone/>
            </a:pPr>
            <a:r>
              <a:rPr b="1" lang="en-US" sz="1800" spc="-1" strike="noStrike">
                <a:solidFill>
                  <a:srgbClr val="ffffff"/>
                </a:solidFill>
                <a:latin typeface="DejaVu Sans"/>
                <a:ea typeface="DejaVu Sans"/>
              </a:rPr>
              <a:t>Circular Economy: </a:t>
            </a:r>
            <a:r>
              <a:rPr b="0" lang="en-US" sz="1800" spc="-1" strike="noStrike">
                <a:solidFill>
                  <a:srgbClr val="ffffff"/>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DejaVu Sans"/>
            </a:endParaRPr>
          </a:p>
          <a:p>
            <a:pPr marL="360">
              <a:lnSpc>
                <a:spcPct val="100000"/>
              </a:lnSpc>
              <a:spcBef>
                <a:spcPts val="360"/>
              </a:spcBef>
              <a:buNone/>
            </a:pPr>
            <a:endParaRPr b="0" lang="en-US" sz="1800" spc="-1" strike="noStrike">
              <a:latin typeface="DejaVu Sans"/>
            </a:endParaRPr>
          </a:p>
        </p:txBody>
      </p:sp>
      <p:pic>
        <p:nvPicPr>
          <p:cNvPr id="283" name="" descr=""/>
          <p:cNvPicPr/>
          <p:nvPr/>
        </p:nvPicPr>
        <p:blipFill>
          <a:blip r:embed="rId1"/>
          <a:stretch/>
        </p:blipFill>
        <p:spPr>
          <a:xfrm>
            <a:off x="5525640" y="1679400"/>
            <a:ext cx="5940360" cy="4818600"/>
          </a:xfrm>
          <a:prstGeom prst="rect">
            <a:avLst/>
          </a:prstGeom>
          <a:ln w="0">
            <a:noFill/>
          </a:ln>
        </p:spPr>
      </p:pic>
      <p:sp>
        <p:nvSpPr>
          <p:cNvPr id="284" name="CustomShape 3"/>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two absolute decoupling indicators of the CIE monitoring more wealth and jobs from less resource consumption</a:t>
            </a:r>
            <a:endParaRPr b="0" lang="en-US" sz="2400" spc="-1" strike="noStrike">
              <a:latin typeface="DejaVu Sans"/>
            </a:endParaRPr>
          </a:p>
        </p:txBody>
      </p:sp>
      <p:sp>
        <p:nvSpPr>
          <p:cNvPr id="286" name="CustomShape 2"/>
          <p:cNvSpPr/>
          <p:nvPr/>
        </p:nvSpPr>
        <p:spPr>
          <a:xfrm>
            <a:off x="335520" y="1679400"/>
            <a:ext cx="5186880" cy="472824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spcBef>
                <a:spcPts val="360"/>
              </a:spcBef>
              <a:buNone/>
            </a:pP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pic>
        <p:nvPicPr>
          <p:cNvPr id="287" name="" descr=""/>
          <p:cNvPicPr/>
          <p:nvPr/>
        </p:nvPicPr>
        <p:blipFill>
          <a:blip r:embed="rId1"/>
          <a:stretch/>
        </p:blipFill>
        <p:spPr>
          <a:xfrm>
            <a:off x="5525640" y="1679400"/>
            <a:ext cx="5940360" cy="4818600"/>
          </a:xfrm>
          <a:prstGeom prst="rect">
            <a:avLst/>
          </a:prstGeom>
          <a:ln w="0">
            <a:noFill/>
          </a:ln>
        </p:spPr>
      </p:pic>
      <p:sp>
        <p:nvSpPr>
          <p:cNvPr id="288" name="CustomShape 3"/>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Absolute decoupling indicators make the difference between the LIE and the CIE visible</a:t>
            </a:r>
            <a:endParaRPr b="0" lang="en-US" sz="2400" spc="-1" strike="noStrike">
              <a:latin typeface="DejaVu Sans"/>
            </a:endParaRPr>
          </a:p>
        </p:txBody>
      </p:sp>
      <p:pic>
        <p:nvPicPr>
          <p:cNvPr id="290" name="" descr=""/>
          <p:cNvPicPr/>
          <p:nvPr/>
        </p:nvPicPr>
        <p:blipFill>
          <a:blip r:embed="rId1"/>
          <a:stretch/>
        </p:blipFill>
        <p:spPr>
          <a:xfrm>
            <a:off x="1828800" y="1786320"/>
            <a:ext cx="8226360" cy="4622040"/>
          </a:xfrm>
          <a:prstGeom prst="rect">
            <a:avLst/>
          </a:prstGeom>
          <a:ln w="0">
            <a:noFill/>
          </a:ln>
        </p:spPr>
      </p:pic>
      <p:sp>
        <p:nvSpPr>
          <p:cNvPr id="291"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Performance Economy</a:t>
            </a:r>
            <a:endParaRPr b="0" lang="en-US" sz="3000" spc="-1" strike="noStrike">
              <a:latin typeface="DejaVu Sans"/>
            </a:endParaRPr>
          </a:p>
        </p:txBody>
      </p:sp>
      <p:sp>
        <p:nvSpPr>
          <p:cNvPr id="293" name="CustomShape 2"/>
          <p:cNvSpPr/>
          <p:nvPr/>
        </p:nvSpPr>
        <p:spPr>
          <a:xfrm>
            <a:off x="335520" y="2906640"/>
            <a:ext cx="10743840" cy="14907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2400" spc="-1" strike="noStrike">
                <a:solidFill>
                  <a:srgbClr val="000000"/>
                </a:solidFill>
                <a:latin typeface="DejaVu Sans"/>
                <a:ea typeface="DejaVu Sans"/>
              </a:rPr>
              <a:t>Performance Economy</a:t>
            </a:r>
            <a:endParaRPr b="0" lang="en-US" sz="2400" spc="-1" strike="noStrike">
              <a:latin typeface="DejaVu Sans"/>
            </a:endParaRPr>
          </a:p>
        </p:txBody>
      </p:sp>
      <p:pic>
        <p:nvPicPr>
          <p:cNvPr id="295" name="" descr=""/>
          <p:cNvPicPr/>
          <p:nvPr/>
        </p:nvPicPr>
        <p:blipFill>
          <a:blip r:embed="rId1"/>
          <a:stretch/>
        </p:blipFill>
        <p:spPr>
          <a:xfrm>
            <a:off x="2244960" y="1006920"/>
            <a:ext cx="6895800" cy="5162040"/>
          </a:xfrm>
          <a:prstGeom prst="rect">
            <a:avLst/>
          </a:prstGeom>
          <a:ln w="0">
            <a:noFill/>
          </a:ln>
        </p:spPr>
      </p:pic>
      <p:sp>
        <p:nvSpPr>
          <p:cNvPr id="296"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Performance Economy – Definition</a:t>
            </a:r>
            <a:endParaRPr b="0" lang="en-US" sz="2400" spc="-1" strike="noStrike">
              <a:latin typeface="DejaVu Sans"/>
            </a:endParaRPr>
          </a:p>
          <a:p>
            <a:pPr>
              <a:lnSpc>
                <a:spcPct val="100000"/>
              </a:lnSpc>
              <a:buNone/>
            </a:pPr>
            <a:endParaRPr b="0" lang="en-US" sz="2400" spc="-1" strike="noStrike">
              <a:latin typeface="DejaVu Sans"/>
            </a:endParaRPr>
          </a:p>
        </p:txBody>
      </p:sp>
      <p:sp>
        <p:nvSpPr>
          <p:cNvPr id="298" name="CustomShape 2"/>
          <p:cNvSpPr/>
          <p:nvPr/>
        </p:nvSpPr>
        <p:spPr>
          <a:xfrm>
            <a:off x="335520" y="2859120"/>
            <a:ext cx="10575360" cy="1476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de-DE"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sells results instead of objects.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US" sz="1800" spc="-1" strike="noStrike">
              <a:latin typeface="DejaVu Sans"/>
            </a:endParaRPr>
          </a:p>
        </p:txBody>
      </p:sp>
      <p:sp>
        <p:nvSpPr>
          <p:cNvPr id="299" name="CustomShape 3"/>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Performance Economy – Most sustainable CE business model?</a:t>
            </a:r>
            <a:endParaRPr b="0" lang="en-US" sz="2400" spc="-1" strike="noStrike">
              <a:latin typeface="DejaVu Sans"/>
            </a:endParaRPr>
          </a:p>
          <a:p>
            <a:pPr>
              <a:lnSpc>
                <a:spcPct val="100000"/>
              </a:lnSpc>
              <a:buNone/>
            </a:pPr>
            <a:endParaRPr b="0" lang="en-US" sz="2400" spc="-1" strike="noStrike">
              <a:latin typeface="DejaVu Sans"/>
            </a:endParaRPr>
          </a:p>
        </p:txBody>
      </p:sp>
      <p:sp>
        <p:nvSpPr>
          <p:cNvPr id="301"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DejaVu Sans"/>
            </a:endParaRPr>
          </a:p>
        </p:txBody>
      </p:sp>
      <p:sp>
        <p:nvSpPr>
          <p:cNvPr id="302" name="CustomShape 3"/>
          <p:cNvSpPr/>
          <p:nvPr/>
        </p:nvSpPr>
        <p:spPr>
          <a:xfrm>
            <a:off x="335520" y="1828800"/>
            <a:ext cx="10743840" cy="43351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DejaVu Sans"/>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Performance Economy – Most sustainable CE business model?</a:t>
            </a:r>
            <a:endParaRPr b="0" lang="en-US" sz="2400" spc="-1" strike="noStrike">
              <a:latin typeface="DejaVu Sans"/>
            </a:endParaRPr>
          </a:p>
          <a:p>
            <a:pPr>
              <a:lnSpc>
                <a:spcPct val="100000"/>
              </a:lnSpc>
              <a:buNone/>
            </a:pPr>
            <a:endParaRPr b="0" lang="en-US" sz="2400" spc="-1" strike="noStrike">
              <a:latin typeface="DejaVu Sans"/>
            </a:endParaRPr>
          </a:p>
        </p:txBody>
      </p:sp>
      <p:sp>
        <p:nvSpPr>
          <p:cNvPr id="304"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DejaVu Sans"/>
            </a:endParaRPr>
          </a:p>
        </p:txBody>
      </p:sp>
      <p:sp>
        <p:nvSpPr>
          <p:cNvPr id="305" name="CustomShape 3"/>
          <p:cNvSpPr/>
          <p:nvPr/>
        </p:nvSpPr>
        <p:spPr>
          <a:xfrm>
            <a:off x="335520" y="1828800"/>
            <a:ext cx="10743840" cy="43351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DejaVu Sans"/>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DejaVu Sans"/>
            </a:endParaRPr>
          </a:p>
          <a:p>
            <a:pPr lvl="1" marL="652320" indent="-19188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Performance Economy – Most sustainable CE business model?</a:t>
            </a:r>
            <a:endParaRPr b="0" lang="en-US" sz="2400" spc="-1" strike="noStrike">
              <a:latin typeface="DejaVu Sans"/>
            </a:endParaRPr>
          </a:p>
          <a:p>
            <a:pPr>
              <a:lnSpc>
                <a:spcPct val="100000"/>
              </a:lnSpc>
              <a:buNone/>
            </a:pPr>
            <a:endParaRPr b="0" lang="en-US" sz="2400" spc="-1" strike="noStrike">
              <a:latin typeface="DejaVu Sans"/>
            </a:endParaRPr>
          </a:p>
        </p:txBody>
      </p:sp>
      <p:sp>
        <p:nvSpPr>
          <p:cNvPr id="307"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US" sz="900" spc="-1" strike="noStrike">
              <a:latin typeface="DejaVu Sans"/>
            </a:endParaRPr>
          </a:p>
        </p:txBody>
      </p:sp>
      <p:sp>
        <p:nvSpPr>
          <p:cNvPr id="308" name="CustomShape 3"/>
          <p:cNvSpPr/>
          <p:nvPr/>
        </p:nvSpPr>
        <p:spPr>
          <a:xfrm>
            <a:off x="335520" y="1828800"/>
            <a:ext cx="10743840" cy="433512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US" sz="1800" spc="-1" strike="noStrike">
              <a:latin typeface="DejaVu Sans"/>
            </a:endParaRPr>
          </a:p>
          <a:p>
            <a:pPr lvl="1" marL="652320" indent="-19188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US" sz="1800" spc="-1" strike="noStrike">
              <a:latin typeface="DejaVu Sans"/>
            </a:endParaRPr>
          </a:p>
          <a:p>
            <a:pPr lvl="1" marL="652320" indent="-19188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US" sz="1800" spc="-1" strike="noStrike">
              <a:latin typeface="DejaVu Sans"/>
            </a:endParaRPr>
          </a:p>
          <a:p>
            <a:pPr lvl="1" marL="652320" indent="-19188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44200" cy="4950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pPr>
            <a:r>
              <a:rPr b="1" lang="en-GB" sz="2400" spc="-1" strike="noStrike">
                <a:solidFill>
                  <a:srgbClr val="000000"/>
                </a:solidFill>
                <a:latin typeface="DejaVu Sans"/>
                <a:ea typeface="DejaVu Sans"/>
              </a:rPr>
              <a:t>The Linear (Industrial) Economy</a:t>
            </a:r>
            <a:endParaRPr b="0" lang="en-US" sz="2400" spc="-1" strike="noStrike">
              <a:latin typeface="DejaVu Sans"/>
            </a:endParaRPr>
          </a:p>
        </p:txBody>
      </p:sp>
      <p:sp>
        <p:nvSpPr>
          <p:cNvPr id="196" name="CustomShape 2"/>
          <p:cNvSpPr/>
          <p:nvPr/>
        </p:nvSpPr>
        <p:spPr>
          <a:xfrm>
            <a:off x="263520" y="6415200"/>
            <a:ext cx="64717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pic>
        <p:nvPicPr>
          <p:cNvPr id="197" name="" descr=""/>
          <p:cNvPicPr/>
          <p:nvPr/>
        </p:nvPicPr>
        <p:blipFill>
          <a:blip r:embed="rId1"/>
          <a:stretch/>
        </p:blipFill>
        <p:spPr>
          <a:xfrm>
            <a:off x="343800" y="1749240"/>
            <a:ext cx="11308320" cy="3733920"/>
          </a:xfrm>
          <a:prstGeom prst="rect">
            <a:avLst/>
          </a:prstGeom>
          <a:ln w="0">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Situating the LIE, the CIE and the PE</a:t>
            </a:r>
            <a:endParaRPr b="0" lang="en-US" sz="2400" spc="-1" strike="noStrike">
              <a:latin typeface="DejaVu Sans"/>
            </a:endParaRPr>
          </a:p>
          <a:p>
            <a:pPr>
              <a:lnSpc>
                <a:spcPct val="100000"/>
              </a:lnSpc>
              <a:buNone/>
            </a:pPr>
            <a:endParaRPr b="0" lang="en-US" sz="2400" spc="-1" strike="noStrike">
              <a:latin typeface="DejaVu Sans"/>
            </a:endParaRPr>
          </a:p>
        </p:txBody>
      </p:sp>
      <p:sp>
        <p:nvSpPr>
          <p:cNvPr id="310"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
        <p:nvSpPr>
          <p:cNvPr id="311" name="CustomShape 3"/>
          <p:cNvSpPr/>
          <p:nvPr/>
        </p:nvSpPr>
        <p:spPr>
          <a:xfrm>
            <a:off x="335520" y="1571400"/>
            <a:ext cx="4239720" cy="47282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360">
              <a:lnSpc>
                <a:spcPct val="100000"/>
              </a:lnSpc>
              <a:spcBef>
                <a:spcPts val="360"/>
              </a:spcBef>
              <a:buNone/>
            </a:pPr>
            <a:r>
              <a:rPr b="0" lang="en-US" sz="1800" spc="-1" strike="noStrike">
                <a:solidFill>
                  <a:srgbClr val="ffffff"/>
                </a:solidFill>
                <a:latin typeface="DejaVu Sans"/>
                <a:ea typeface="DejaVu Sans"/>
              </a:rPr>
              <a:t>Small square: Local use-focused PE</a:t>
            </a:r>
            <a:endParaRPr b="0" lang="en-US" sz="1800" spc="-1" strike="noStrike">
              <a:latin typeface="DejaVu Sans"/>
            </a:endParaRPr>
          </a:p>
          <a:p>
            <a:pPr marL="360">
              <a:lnSpc>
                <a:spcPct val="100000"/>
              </a:lnSpc>
              <a:spcBef>
                <a:spcPts val="360"/>
              </a:spcBef>
              <a:buNone/>
            </a:pPr>
            <a:endParaRPr b="0" lang="en-US" sz="1800" spc="-1" strike="noStrike">
              <a:latin typeface="DejaVu Sans"/>
            </a:endParaRPr>
          </a:p>
          <a:p>
            <a:pPr marL="360">
              <a:lnSpc>
                <a:spcPct val="100000"/>
              </a:lnSpc>
              <a:spcBef>
                <a:spcPts val="360"/>
              </a:spcBef>
              <a:buNone/>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DejaVu Sans"/>
            </a:endParaRPr>
          </a:p>
        </p:txBody>
      </p:sp>
      <p:pic>
        <p:nvPicPr>
          <p:cNvPr id="312" name="" descr=""/>
          <p:cNvPicPr/>
          <p:nvPr/>
        </p:nvPicPr>
        <p:blipFill>
          <a:blip r:embed="rId1"/>
          <a:stretch/>
        </p:blipFill>
        <p:spPr>
          <a:xfrm>
            <a:off x="4173120" y="703800"/>
            <a:ext cx="7422840" cy="505656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Situating the LIE, the CIE and the PE</a:t>
            </a:r>
            <a:endParaRPr b="0" lang="en-US" sz="2400" spc="-1" strike="noStrike">
              <a:latin typeface="DejaVu Sans"/>
            </a:endParaRPr>
          </a:p>
          <a:p>
            <a:pPr>
              <a:lnSpc>
                <a:spcPct val="100000"/>
              </a:lnSpc>
              <a:buNone/>
            </a:pPr>
            <a:endParaRPr b="0" lang="en-US" sz="2400" spc="-1" strike="noStrike">
              <a:latin typeface="DejaVu Sans"/>
            </a:endParaRPr>
          </a:p>
        </p:txBody>
      </p:sp>
      <p:sp>
        <p:nvSpPr>
          <p:cNvPr id="314"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
        <p:nvSpPr>
          <p:cNvPr id="315" name="CustomShape 3"/>
          <p:cNvSpPr/>
          <p:nvPr/>
        </p:nvSpPr>
        <p:spPr>
          <a:xfrm>
            <a:off x="335520" y="1571400"/>
            <a:ext cx="4239720" cy="47282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DejaVu Sans"/>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360">
              <a:lnSpc>
                <a:spcPct val="100000"/>
              </a:lnSpc>
              <a:spcBef>
                <a:spcPts val="360"/>
              </a:spcBef>
              <a:buNone/>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US" sz="1800" spc="-1" strike="noStrike">
              <a:latin typeface="DejaVu Sans"/>
            </a:endParaRPr>
          </a:p>
        </p:txBody>
      </p:sp>
      <p:pic>
        <p:nvPicPr>
          <p:cNvPr id="316" name="" descr=""/>
          <p:cNvPicPr/>
          <p:nvPr/>
        </p:nvPicPr>
        <p:blipFill>
          <a:blip r:embed="rId1"/>
          <a:stretch/>
        </p:blipFill>
        <p:spPr>
          <a:xfrm>
            <a:off x="4173120" y="704160"/>
            <a:ext cx="7422840" cy="505656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Situating the LIE, the CIE and the PE</a:t>
            </a:r>
            <a:endParaRPr b="0" lang="en-US" sz="2400" spc="-1" strike="noStrike">
              <a:latin typeface="DejaVu Sans"/>
            </a:endParaRPr>
          </a:p>
          <a:p>
            <a:pPr>
              <a:lnSpc>
                <a:spcPct val="100000"/>
              </a:lnSpc>
              <a:buNone/>
            </a:pPr>
            <a:endParaRPr b="0" lang="en-US" sz="2400" spc="-1" strike="noStrike">
              <a:latin typeface="DejaVu Sans"/>
            </a:endParaRPr>
          </a:p>
        </p:txBody>
      </p:sp>
      <p:sp>
        <p:nvSpPr>
          <p:cNvPr id="318"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US" sz="900" spc="-1" strike="noStrike">
              <a:latin typeface="DejaVu Sans"/>
            </a:endParaRPr>
          </a:p>
        </p:txBody>
      </p:sp>
      <p:sp>
        <p:nvSpPr>
          <p:cNvPr id="319" name="CustomShape 3"/>
          <p:cNvSpPr/>
          <p:nvPr/>
        </p:nvSpPr>
        <p:spPr>
          <a:xfrm>
            <a:off x="335520" y="1571400"/>
            <a:ext cx="4239720" cy="47282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188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US" sz="1800" spc="-1" strike="noStrike">
              <a:latin typeface="DejaVu Sans"/>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US" sz="1800" spc="-1" strike="noStrike">
              <a:latin typeface="DejaVu Sans"/>
            </a:endParaRPr>
          </a:p>
          <a:p>
            <a:pPr marL="195120" indent="-19188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US" sz="1800" spc="-1" strike="noStrike">
              <a:latin typeface="DejaVu Sans"/>
            </a:endParaRPr>
          </a:p>
        </p:txBody>
      </p:sp>
      <p:pic>
        <p:nvPicPr>
          <p:cNvPr id="320" name="" descr=""/>
          <p:cNvPicPr/>
          <p:nvPr/>
        </p:nvPicPr>
        <p:blipFill>
          <a:blip r:embed="rId1"/>
          <a:stretch/>
        </p:blipFill>
        <p:spPr>
          <a:xfrm>
            <a:off x="4173120" y="704160"/>
            <a:ext cx="7422840" cy="505656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3000" spc="-1" strike="noStrike" cap="all">
                <a:solidFill>
                  <a:srgbClr val="008c4f"/>
                </a:solidFill>
                <a:latin typeface="DejaVu Sans"/>
                <a:ea typeface="DejaVu Sans"/>
              </a:rPr>
              <a:t>Example 1 – Foodsharing</a:t>
            </a:r>
            <a:endParaRPr b="0" lang="en-US" sz="3000" spc="-1" strike="noStrike">
              <a:latin typeface="DejaVu Sans"/>
            </a:endParaRPr>
          </a:p>
        </p:txBody>
      </p:sp>
      <p:sp>
        <p:nvSpPr>
          <p:cNvPr id="322" name="CustomShape 2"/>
          <p:cNvSpPr/>
          <p:nvPr/>
        </p:nvSpPr>
        <p:spPr>
          <a:xfrm>
            <a:off x="335520" y="2906640"/>
            <a:ext cx="10743840" cy="14907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24"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Overview (2015) </a:t>
            </a:r>
            <a:endParaRPr b="0" lang="en-US" sz="2200" spc="-1" strike="noStrike">
              <a:latin typeface="DejaVu Sans"/>
            </a:endParaRPr>
          </a:p>
        </p:txBody>
      </p:sp>
      <p:sp>
        <p:nvSpPr>
          <p:cNvPr id="325"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In Germany alone, 12 million tons of food are wasted every year → per capita: 75kg/year</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Private households → 6.7 million tons (52%)</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Processing → 2.2 million tons (18%)</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Out-of-home-consumption → 1.7 million tons (14%)</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Primary production → 1.4 million tons (12%)</a:t>
            </a: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Retail → 0.5 million tons (4%)</a:t>
            </a:r>
            <a:endParaRPr b="0" lang="en-US" sz="1800" spc="-1" strike="noStrike">
              <a:latin typeface="DejaVu Sans"/>
            </a:endParaRPr>
          </a:p>
        </p:txBody>
      </p:sp>
      <p:sp>
        <p:nvSpPr>
          <p:cNvPr id="326"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43120" cy="4939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Question 1 </a:t>
            </a:r>
            <a:endParaRPr b="0" lang="en-US" sz="2400" spc="-1" strike="noStrike">
              <a:latin typeface="DejaVu Sans"/>
            </a:endParaRPr>
          </a:p>
        </p:txBody>
      </p:sp>
      <p:sp>
        <p:nvSpPr>
          <p:cNvPr id="328" name="CustomShape 2"/>
          <p:cNvSpPr/>
          <p:nvPr/>
        </p:nvSpPr>
        <p:spPr>
          <a:xfrm>
            <a:off x="335520" y="1268280"/>
            <a:ext cx="10743120" cy="503064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61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What percentage of the food </a:t>
            </a:r>
            <a:r>
              <a:rPr b="0" lang="en-US" sz="1800" spc="-1" strike="noStrike" u="sng">
                <a:solidFill>
                  <a:srgbClr val="000000"/>
                </a:solidFill>
                <a:uFillTx/>
                <a:latin typeface="DejaVu Sans"/>
                <a:ea typeface="DejaVu Sans"/>
              </a:rPr>
              <a:t>you</a:t>
            </a:r>
            <a:r>
              <a:rPr b="0" lang="en-US" sz="1800" spc="-1" strike="noStrike">
                <a:solidFill>
                  <a:srgbClr val="000000"/>
                </a:solidFill>
                <a:latin typeface="DejaVu Sans"/>
                <a:ea typeface="DejaVu Sans"/>
              </a:rPr>
              <a:t> purchase is ending up in your trash bin?</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0% – 10%</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 10% – 25%</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 25% – 40%</a:t>
            </a:r>
            <a:endParaRPr b="0" lang="en-US" sz="1800" spc="-1" strike="noStrike">
              <a:latin typeface="DejaVu Sans"/>
            </a:endParaRPr>
          </a:p>
          <a:p>
            <a:pPr lvl="1" marL="432000" indent="-2160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 40% – 50% </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30"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Overview (2015) </a:t>
            </a:r>
            <a:endParaRPr b="0" lang="en-US" sz="2200" spc="-1" strike="noStrike">
              <a:latin typeface="DejaVu Sans"/>
            </a:endParaRPr>
          </a:p>
        </p:txBody>
      </p:sp>
      <p:sp>
        <p:nvSpPr>
          <p:cNvPr id="331"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Private households → 6.7 million tons (52%)</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Retail → 0.5 million tons (4%)</a:t>
            </a:r>
            <a:endParaRPr b="0" lang="en-US" sz="1800" spc="-1" strike="noStrike">
              <a:latin typeface="DejaVu Sans"/>
            </a:endParaRPr>
          </a:p>
        </p:txBody>
      </p:sp>
      <p:sp>
        <p:nvSpPr>
          <p:cNvPr id="332"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34"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Overview (2015) </a:t>
            </a:r>
            <a:endParaRPr b="0" lang="en-US" sz="2200" spc="-1" strike="noStrike">
              <a:latin typeface="DejaVu Sans"/>
            </a:endParaRPr>
          </a:p>
        </p:txBody>
      </p:sp>
      <p:sp>
        <p:nvSpPr>
          <p:cNvPr id="335"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1.3 billion tons of the world's food ends up in the trash every year.</a:t>
            </a: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 Germany alone, 12 million tons of food are wasted every year → per capita: 75kg/year</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Private households → 6.7 million tons (52%)</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Processing → 2.2 million tons (18%)</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Out-of-home-consumption → 1.7 million tons (14%)</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Primary production → 1.4 million tons (12%)</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Retail → 0.5 million tons (4%)</a:t>
            </a:r>
            <a:endParaRPr b="0" lang="en-US" sz="1800" spc="-1" strike="noStrike">
              <a:latin typeface="DejaVu Sans"/>
            </a:endParaRPr>
          </a:p>
        </p:txBody>
      </p:sp>
      <p:sp>
        <p:nvSpPr>
          <p:cNvPr id="336"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38"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Retail in more detail (2015)</a:t>
            </a:r>
            <a:endParaRPr b="0" lang="en-US" sz="2200" spc="-1" strike="noStrike">
              <a:latin typeface="DejaVu Sans"/>
            </a:endParaRPr>
          </a:p>
        </p:txBody>
      </p:sp>
      <p:sp>
        <p:nvSpPr>
          <p:cNvPr id="339"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r>
              <a:rPr b="0" lang="en-US" sz="1800" spc="-1" strike="noStrike">
                <a:solidFill>
                  <a:srgbClr val="ffffff"/>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DejaVu Sans"/>
            </a:endParaRPr>
          </a:p>
        </p:txBody>
      </p:sp>
      <p:sp>
        <p:nvSpPr>
          <p:cNvPr id="340"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42"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Retail in more detail (2015)</a:t>
            </a:r>
            <a:endParaRPr b="0" lang="en-US" sz="2200" spc="-1" strike="noStrike">
              <a:latin typeface="DejaVu Sans"/>
            </a:endParaRPr>
          </a:p>
        </p:txBody>
      </p:sp>
      <p:sp>
        <p:nvSpPr>
          <p:cNvPr id="343"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Where is the difference between the 0.5 million tons on the previous slide and the 696,484 tons on this slide coming from? </a:t>
            </a:r>
            <a:r>
              <a:rPr b="0" lang="en-US" sz="1800" spc="-1" strike="noStrike">
                <a:solidFill>
                  <a:srgbClr val="ffffff"/>
                </a:solidFill>
                <a:latin typeface="DejaVu Sans"/>
                <a:ea typeface="DejaVu Sans"/>
              </a:rPr>
              <a:t>→ donated food (Tafel Deutschland e.V.)</a:t>
            </a:r>
            <a:endParaRPr b="0" lang="en-US" sz="1800" spc="-1" strike="noStrike">
              <a:latin typeface="DejaVu Sans"/>
            </a:endParaRPr>
          </a:p>
        </p:txBody>
      </p:sp>
      <p:sp>
        <p:nvSpPr>
          <p:cNvPr id="344"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de-DE" sz="3000" spc="-1" strike="noStrike" cap="all">
                <a:solidFill>
                  <a:srgbClr val="008c4f"/>
                </a:solidFill>
                <a:latin typeface="DejaVu Sans"/>
                <a:ea typeface="DejaVu Sans"/>
              </a:rPr>
              <a:t>The Circular Economy</a:t>
            </a:r>
            <a:endParaRPr b="0" lang="en-US" sz="3000" spc="-1" strike="noStrike">
              <a:latin typeface="DejaVu Sans"/>
            </a:endParaRPr>
          </a:p>
        </p:txBody>
      </p:sp>
      <p:sp>
        <p:nvSpPr>
          <p:cNvPr id="199" name="CustomShape 2"/>
          <p:cNvSpPr/>
          <p:nvPr/>
        </p:nvSpPr>
        <p:spPr>
          <a:xfrm>
            <a:off x="335520" y="2906640"/>
            <a:ext cx="10743840" cy="14907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The Problem</a:t>
            </a:r>
            <a:endParaRPr b="0" lang="en-US" sz="2400" spc="-1" strike="noStrike">
              <a:latin typeface="DejaVu Sans"/>
            </a:endParaRPr>
          </a:p>
        </p:txBody>
      </p:sp>
      <p:sp>
        <p:nvSpPr>
          <p:cNvPr id="346"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 Waste – Retail in more detail (2015)</a:t>
            </a:r>
            <a:endParaRPr b="0" lang="en-US" sz="2200" spc="-1" strike="noStrike">
              <a:latin typeface="DejaVu Sans"/>
            </a:endParaRPr>
          </a:p>
        </p:txBody>
      </p:sp>
      <p:sp>
        <p:nvSpPr>
          <p:cNvPr id="347"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Total food waste →  </a:t>
            </a:r>
            <a:r>
              <a:rPr b="1" lang="en-US" sz="1800" spc="-1" strike="noStrike">
                <a:solidFill>
                  <a:srgbClr val="000000"/>
                </a:solidFill>
                <a:latin typeface="DejaVu Sans"/>
                <a:ea typeface="DejaVu Sans"/>
              </a:rPr>
              <a:t>696,484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Fruit and vegetables → 328,245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Bread and baked goods → 206,399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Dairy products → 60,255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Meat-like/based products → 53,307 tons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Others → 48,279 tons</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a:lnSpc>
                <a:spcPct val="100000"/>
              </a:lnSpc>
              <a:spcBef>
                <a:spcPts val="360"/>
              </a:spcBef>
              <a:buNone/>
            </a:pPr>
            <a:r>
              <a:rPr b="0" lang="en-US" sz="1800" spc="-1" strike="noStrike">
                <a:solidFill>
                  <a:srgbClr val="000000"/>
                </a:solidFill>
                <a:latin typeface="DejaVu Sans"/>
                <a:ea typeface="DejaVu Sans"/>
              </a:rPr>
              <a:t>Where is the difference between the 0.5 million tons on the previous slide and the 696,484 tons on this slide coming from? → donated food (Tafel Deutschland e.V.)</a:t>
            </a:r>
            <a:endParaRPr b="0" lang="en-US" sz="1800" spc="-1" strike="noStrike">
              <a:latin typeface="DejaVu Sans"/>
            </a:endParaRPr>
          </a:p>
        </p:txBody>
      </p:sp>
      <p:sp>
        <p:nvSpPr>
          <p:cNvPr id="348" name="CustomShape 4"/>
          <p:cNvSpPr/>
          <p:nvPr/>
        </p:nvSpPr>
        <p:spPr>
          <a:xfrm>
            <a:off x="263520" y="6173280"/>
            <a:ext cx="105213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1.) BMEL (2021) – Lebensmittelabfälle in Deutschland: Aktelle Studie über Höhe der Lebensmittelabfälle nach Sektoren – https://www.bmel.de/DE/themen/ernaehrung/lebensmittelverschwendung/studie-lebensmittelabfaelle-deutschland.html</a:t>
            </a:r>
            <a:endParaRPr b="0" lang="en-US" sz="900" spc="-1" strike="noStrike">
              <a:latin typeface="DejaVu Sans"/>
            </a:endParaRPr>
          </a:p>
          <a:p>
            <a:pPr>
              <a:lnSpc>
                <a:spcPct val="100000"/>
              </a:lnSpc>
              <a:buNone/>
            </a:pPr>
            <a:r>
              <a:rPr b="0" lang="en-US" sz="900" spc="-1" strike="noStrike">
                <a:solidFill>
                  <a:srgbClr val="a6a6a6"/>
                </a:solidFill>
                <a:latin typeface="Roboto"/>
                <a:ea typeface="Roboto"/>
              </a:rPr>
              <a:t>2.) Lebensmittelabfälle in Deutschland – Baseline 2015 (2019) – https://www.thuenen.de/media/publikationen/thuenen-report/Thuenen_Report_71.pdf</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Solution?</a:t>
            </a:r>
            <a:endParaRPr b="0" lang="en-US" sz="2400" spc="-1" strike="noStrike">
              <a:latin typeface="DejaVu Sans"/>
            </a:endParaRPr>
          </a:p>
        </p:txBody>
      </p:sp>
      <p:sp>
        <p:nvSpPr>
          <p:cNvPr id="350"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General</a:t>
            </a:r>
            <a:endParaRPr b="0" lang="en-US" sz="2200" spc="-1" strike="noStrike">
              <a:latin typeface="DejaVu Sans"/>
            </a:endParaRPr>
          </a:p>
        </p:txBody>
      </p:sp>
      <p:sp>
        <p:nvSpPr>
          <p:cNvPr id="351"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195120" indent="-185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Make it illegal to throw food away → In February 2016, France adopted a law on fighting food waste that meant supermarkets were forbidden to destroy unsold food products and were compelled to donate it instead.</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Has been later adopted in the gastronomy and related sectors </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Alternative Solutions?</a:t>
            </a:r>
            <a:endParaRPr b="0" lang="en-US" sz="2400" spc="-1" strike="noStrike">
              <a:latin typeface="DejaVu Sans"/>
            </a:endParaRPr>
          </a:p>
        </p:txBody>
      </p:sp>
      <p:sp>
        <p:nvSpPr>
          <p:cNvPr id="353"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Foodsharing Platform </a:t>
            </a:r>
            <a:endParaRPr b="0" lang="en-US" sz="2200" spc="-1" strike="noStrike">
              <a:latin typeface="DejaVu Sans"/>
            </a:endParaRPr>
          </a:p>
        </p:txBody>
      </p:sp>
      <p:sp>
        <p:nvSpPr>
          <p:cNvPr id="354"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u="sng">
                <a:solidFill>
                  <a:srgbClr val="0000ff"/>
                </a:solidFill>
                <a:uFillTx/>
                <a:latin typeface="DejaVu Sans"/>
                <a:ea typeface="DejaVu Sans"/>
                <a:hlinkClick r:id="rId1"/>
              </a:rPr>
              <a:t>Click Me</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Platform launched in 2012</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Decentralized and self-organized</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450,000 registered user (all volunteers)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Cooperates with more than 11,000 businesses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More than 65 million tons of food saved</a:t>
            </a:r>
            <a:endParaRPr b="0" lang="en-US" sz="1800" spc="-1" strike="noStrike">
              <a:latin typeface="DejaVu Sans"/>
            </a:endParaRPr>
          </a:p>
        </p:txBody>
      </p:sp>
      <p:sp>
        <p:nvSpPr>
          <p:cNvPr id="355" name="CustomShape 4"/>
          <p:cNvSpPr/>
          <p:nvPr/>
        </p:nvSpPr>
        <p:spPr>
          <a:xfrm>
            <a:off x="274320" y="6400800"/>
            <a:ext cx="10795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https://foodsharing.de/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Alternative Solutions?</a:t>
            </a:r>
            <a:endParaRPr b="0" lang="en-US" sz="2400" spc="-1" strike="noStrike">
              <a:latin typeface="DejaVu Sans"/>
            </a:endParaRPr>
          </a:p>
        </p:txBody>
      </p:sp>
      <p:sp>
        <p:nvSpPr>
          <p:cNvPr id="357"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Foodsharing Platform – How does it work? </a:t>
            </a:r>
            <a:endParaRPr b="0" lang="en-US" sz="2200" spc="-1" strike="noStrike">
              <a:latin typeface="DejaVu Sans"/>
            </a:endParaRPr>
          </a:p>
        </p:txBody>
      </p:sp>
      <p:sp>
        <p:nvSpPr>
          <p:cNvPr id="358"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Register (free – no charges, no subscriptions)</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Types of users: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 User </a:t>
            </a:r>
            <a:endParaRPr b="0" lang="en-US" sz="1800" spc="-1" strike="noStrike">
              <a:latin typeface="DejaVu Sans"/>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Share your own leftovers or collect food from others (offers visible on the Foodsharing map)</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 Foodsavers </a:t>
            </a:r>
            <a:endParaRPr b="0" lang="en-US" sz="1800" spc="-1" strike="noStrike">
              <a:latin typeface="DejaVu Sans"/>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Pass a quiz (quite some effort) and become a Foodsaver.</a:t>
            </a:r>
            <a:endParaRPr b="0" lang="en-US" sz="1800" spc="-1" strike="noStrike">
              <a:latin typeface="DejaVu Sans"/>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Allowed to collect (“save”) leftovers from businesses that cooperate with Foodsharing</a:t>
            </a:r>
            <a:endParaRPr b="0" lang="en-US" sz="1800" spc="-1" strike="noStrike">
              <a:latin typeface="DejaVu Sans"/>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Redistribute saved food among friends and within the Foodsharing community</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 Operations manager (Betriebsverantwortlicher = abbr. “BV”)</a:t>
            </a:r>
            <a:endParaRPr b="0" lang="en-US" sz="1800" spc="-1" strike="noStrike">
              <a:latin typeface="DejaVu Sans"/>
            </a:endParaRPr>
          </a:p>
          <a:p>
            <a:pPr lvl="2" marL="648000" indent="-214920">
              <a:lnSpc>
                <a:spcPct val="100000"/>
              </a:lnSpc>
              <a:spcBef>
                <a:spcPts val="360"/>
              </a:spcBef>
              <a:buClr>
                <a:srgbClr val="008c4f"/>
              </a:buClr>
              <a:buSzPct val="45000"/>
              <a:buFont typeface="Symbol"/>
              <a:buChar char=""/>
            </a:pPr>
            <a:r>
              <a:rPr b="0" lang="en-US" sz="1800" spc="-1" strike="noStrike">
                <a:solidFill>
                  <a:srgbClr val="000000"/>
                </a:solidFill>
                <a:latin typeface="DejaVu Sans"/>
                <a:ea typeface="DejaVu Sans"/>
              </a:rPr>
              <a:t>Manage cooperation with business, manage your team of Foodsavers and organize a collection schedule </a:t>
            </a:r>
            <a:endParaRPr b="0" lang="en-US" sz="1800" spc="-1" strike="noStrike">
              <a:latin typeface="DejaVu Sans"/>
            </a:endParaRPr>
          </a:p>
        </p:txBody>
      </p:sp>
      <p:sp>
        <p:nvSpPr>
          <p:cNvPr id="359" name="CustomShape 4"/>
          <p:cNvSpPr/>
          <p:nvPr/>
        </p:nvSpPr>
        <p:spPr>
          <a:xfrm>
            <a:off x="274320" y="6400800"/>
            <a:ext cx="10795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https://foodsharing.de/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Alternative Solutions?</a:t>
            </a:r>
            <a:endParaRPr b="0" lang="en-US" sz="2400" spc="-1" strike="noStrike">
              <a:latin typeface="DejaVu Sans"/>
            </a:endParaRPr>
          </a:p>
        </p:txBody>
      </p:sp>
      <p:sp>
        <p:nvSpPr>
          <p:cNvPr id="361"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Foodsharing Platform – How does it work? </a:t>
            </a:r>
            <a:endParaRPr b="0" lang="en-US" sz="2200" spc="-1" strike="noStrike">
              <a:latin typeface="DejaVu Sans"/>
            </a:endParaRPr>
          </a:p>
        </p:txBody>
      </p:sp>
      <p:sp>
        <p:nvSpPr>
          <p:cNvPr id="362" name="CustomShape 3"/>
          <p:cNvSpPr/>
          <p:nvPr/>
        </p:nvSpPr>
        <p:spPr>
          <a:xfrm>
            <a:off x="274320" y="6400800"/>
            <a:ext cx="10795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https://foodsharing.de/</a:t>
            </a:r>
            <a:endParaRPr b="0" lang="en-US" sz="900" spc="-1" strike="noStrike">
              <a:latin typeface="DejaVu Sans"/>
            </a:endParaRPr>
          </a:p>
        </p:txBody>
      </p:sp>
      <p:pic>
        <p:nvPicPr>
          <p:cNvPr id="363" name="" descr=""/>
          <p:cNvPicPr/>
          <p:nvPr/>
        </p:nvPicPr>
        <p:blipFill>
          <a:blip r:embed="rId1"/>
          <a:stretch/>
        </p:blipFill>
        <p:spPr>
          <a:xfrm>
            <a:off x="1671480" y="1724040"/>
            <a:ext cx="8658360" cy="4582440"/>
          </a:xfrm>
          <a:prstGeom prst="rect">
            <a:avLst/>
          </a:prstGeom>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Alternative Solutions?</a:t>
            </a:r>
            <a:endParaRPr b="0" lang="en-US" sz="2400" spc="-1" strike="noStrike">
              <a:latin typeface="DejaVu Sans"/>
            </a:endParaRPr>
          </a:p>
        </p:txBody>
      </p:sp>
      <p:sp>
        <p:nvSpPr>
          <p:cNvPr id="365"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Foodsharing Platform – How does it work?</a:t>
            </a:r>
            <a:endParaRPr b="0" lang="en-US" sz="2200" spc="-1" strike="noStrike">
              <a:latin typeface="DejaVu Sans"/>
            </a:endParaRPr>
          </a:p>
        </p:txBody>
      </p:sp>
      <p:sp>
        <p:nvSpPr>
          <p:cNvPr id="366"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Just keep/take what you can consume, redistribute everything else</a:t>
            </a: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Most businesses don’t want to be publicly mentioned </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Bad image if you throw away huge amounts of food every day</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People are supposed to buy their food at your place instead of picking it up for free ;)</a:t>
            </a:r>
            <a:endParaRPr b="0" lang="en-US" sz="1800" spc="-1" strike="noStrike">
              <a:latin typeface="DejaVu Sans"/>
            </a:endParaRPr>
          </a:p>
          <a:p>
            <a:pPr>
              <a:lnSpc>
                <a:spcPct val="100000"/>
              </a:lnSpc>
              <a:spcBef>
                <a:spcPts val="360"/>
              </a:spcBef>
              <a:buNone/>
            </a:pPr>
            <a:endParaRPr b="0" lang="en-US" sz="1800" spc="-1" strike="noStrike">
              <a:latin typeface="DejaVu Sans"/>
            </a:endParaRPr>
          </a:p>
          <a:p>
            <a:pPr marL="216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Strict:</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Food collection schedule (pre-defined time slots, each foodsaver only once every week or every two weeks, etc.)</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Hygiene rules</a:t>
            </a:r>
            <a:endParaRPr b="0" lang="en-US" sz="1800" spc="-1" strike="noStrike">
              <a:latin typeface="DejaVu Sans"/>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Pre-defined procedures for collection of food </a:t>
            </a:r>
            <a:endParaRPr b="0" lang="en-US" sz="1800" spc="-1" strike="noStrike">
              <a:latin typeface="DejaVu Sans"/>
            </a:endParaRPr>
          </a:p>
        </p:txBody>
      </p:sp>
      <p:sp>
        <p:nvSpPr>
          <p:cNvPr id="367" name="CustomShape 4"/>
          <p:cNvSpPr/>
          <p:nvPr/>
        </p:nvSpPr>
        <p:spPr>
          <a:xfrm>
            <a:off x="274320" y="6400800"/>
            <a:ext cx="10795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https://foodsharing.de/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
          <p:cNvSpPr/>
          <p:nvPr/>
        </p:nvSpPr>
        <p:spPr>
          <a:xfrm>
            <a:off x="335520" y="764640"/>
            <a:ext cx="10740960" cy="491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400" spc="-1" strike="noStrike">
                <a:solidFill>
                  <a:srgbClr val="000000"/>
                </a:solidFill>
                <a:latin typeface="DejaVu Sans"/>
                <a:ea typeface="DejaVu Sans"/>
              </a:rPr>
              <a:t>Alternative Solutions?</a:t>
            </a:r>
            <a:endParaRPr b="0" lang="en-US" sz="2400" spc="-1" strike="noStrike">
              <a:latin typeface="DejaVu Sans"/>
            </a:endParaRPr>
          </a:p>
        </p:txBody>
      </p:sp>
      <p:sp>
        <p:nvSpPr>
          <p:cNvPr id="369" name="CustomShape 2"/>
          <p:cNvSpPr/>
          <p:nvPr/>
        </p:nvSpPr>
        <p:spPr>
          <a:xfrm>
            <a:off x="432720" y="1148040"/>
            <a:ext cx="10350000" cy="490680"/>
          </a:xfrm>
          <a:prstGeom prst="rect">
            <a:avLst/>
          </a:prstGeom>
          <a:noFill/>
          <a:ln w="0">
            <a:noFill/>
          </a:ln>
        </p:spPr>
        <p:style>
          <a:lnRef idx="0"/>
          <a:fillRef idx="0"/>
          <a:effectRef idx="0"/>
          <a:fontRef idx="minor"/>
        </p:style>
        <p:txBody>
          <a:bodyPr lIns="0" rIns="0" tIns="0" bIns="0" anchor="ctr">
            <a:noAutofit/>
          </a:bodyPr>
          <a:p>
            <a:pPr>
              <a:lnSpc>
                <a:spcPct val="100000"/>
              </a:lnSpc>
              <a:buNone/>
            </a:pPr>
            <a:r>
              <a:rPr b="1" lang="en-US" sz="2200" spc="-1" strike="noStrike">
                <a:solidFill>
                  <a:srgbClr val="666666"/>
                </a:solidFill>
                <a:latin typeface="DejaVu Sans"/>
                <a:ea typeface="DejaVu Sans"/>
              </a:rPr>
              <a:t>Foodsharing Platform – How much food is saved every day?</a:t>
            </a:r>
            <a:endParaRPr b="0" lang="en-US" sz="2200" spc="-1" strike="noStrike">
              <a:latin typeface="DejaVu Sans"/>
            </a:endParaRPr>
          </a:p>
        </p:txBody>
      </p:sp>
      <p:sp>
        <p:nvSpPr>
          <p:cNvPr id="370" name="CustomShape 3"/>
          <p:cNvSpPr/>
          <p:nvPr/>
        </p:nvSpPr>
        <p:spPr>
          <a:xfrm>
            <a:off x="335520" y="1268280"/>
            <a:ext cx="10740960" cy="50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buNone/>
            </a:pPr>
            <a:endParaRPr b="0" lang="en-US" sz="1800" spc="-1" strike="noStrike">
              <a:latin typeface="DejaVu Sans"/>
            </a:endParaRPr>
          </a:p>
          <a:p>
            <a:pPr>
              <a:lnSpc>
                <a:spcPct val="100000"/>
              </a:lnSpc>
              <a:spcBef>
                <a:spcPts val="360"/>
              </a:spcBef>
              <a:buNone/>
            </a:pPr>
            <a:endParaRPr b="0" lang="en-US" sz="1800" spc="-1" strike="noStrike">
              <a:latin typeface="DejaVu Sans"/>
            </a:endParaRPr>
          </a:p>
        </p:txBody>
      </p:sp>
      <p:pic>
        <p:nvPicPr>
          <p:cNvPr id="371" name="" descr=""/>
          <p:cNvPicPr/>
          <p:nvPr/>
        </p:nvPicPr>
        <p:blipFill>
          <a:blip r:embed="rId1"/>
          <a:stretch/>
        </p:blipFill>
        <p:spPr>
          <a:xfrm>
            <a:off x="91440" y="3291840"/>
            <a:ext cx="5631840" cy="3166920"/>
          </a:xfrm>
          <a:prstGeom prst="rect">
            <a:avLst/>
          </a:prstGeom>
          <a:ln w="0">
            <a:noFill/>
          </a:ln>
        </p:spPr>
      </p:pic>
      <p:pic>
        <p:nvPicPr>
          <p:cNvPr id="372" name="" descr=""/>
          <p:cNvPicPr/>
          <p:nvPr/>
        </p:nvPicPr>
        <p:blipFill>
          <a:blip r:embed="rId2"/>
          <a:srcRect l="0" t="0" r="6764" b="0"/>
          <a:stretch/>
        </p:blipFill>
        <p:spPr>
          <a:xfrm>
            <a:off x="5395320" y="1594800"/>
            <a:ext cx="5940360" cy="1785600"/>
          </a:xfrm>
          <a:prstGeom prst="rect">
            <a:avLst/>
          </a:prstGeom>
          <a:ln w="0">
            <a:noFill/>
          </a:ln>
        </p:spPr>
      </p:pic>
      <p:sp>
        <p:nvSpPr>
          <p:cNvPr id="373" name="CustomShape 4"/>
          <p:cNvSpPr/>
          <p:nvPr/>
        </p:nvSpPr>
        <p:spPr>
          <a:xfrm>
            <a:off x="274320" y="6400800"/>
            <a:ext cx="10795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DejaVu Sans"/>
                <a:ea typeface="Roboto"/>
              </a:rPr>
              <a:t>https://foodsharing.de/</a:t>
            </a:r>
            <a:endParaRPr b="0" lang="en-US" sz="900" spc="-1" strike="noStrike">
              <a:latin typeface="DejaVu Sans"/>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Further Resources</a:t>
            </a:r>
            <a:endParaRPr b="0" lang="en-US" sz="2400" spc="-1" strike="noStrike">
              <a:latin typeface="DejaVu Sans"/>
            </a:endParaRPr>
          </a:p>
        </p:txBody>
      </p:sp>
      <p:sp>
        <p:nvSpPr>
          <p:cNvPr id="375" name="CustomShape 2"/>
          <p:cNvSpPr/>
          <p:nvPr/>
        </p:nvSpPr>
        <p:spPr>
          <a:xfrm>
            <a:off x="335520" y="1268640"/>
            <a:ext cx="10743840" cy="5031360"/>
          </a:xfrm>
          <a:prstGeom prst="rect">
            <a:avLst/>
          </a:prstGeom>
          <a:noFill/>
          <a:ln w="0">
            <a:noFill/>
          </a:ln>
        </p:spPr>
        <p:style>
          <a:lnRef idx="0"/>
          <a:fillRef idx="0"/>
          <a:effectRef idx="0"/>
          <a:fontRef idx="minor"/>
        </p:style>
        <p:txBody>
          <a:bodyPr lIns="90000" rIns="90000" tIns="45000" bIns="45000" anchor="ctr">
            <a:noAutofit/>
          </a:bodyPr>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Baccini et al. (2012) – Metabolism of the Anthroposphere: Analysis, Evaluation, Design</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Deutscher Bundestag (1994): Bericht der Enquete-Kommission „Schutz des Menschen und der Umwelt − Bewertungskriterien und Perspektiven für umweltverträgliche Stoffkreisläufe in der Industriegesellschaft“ (</a:t>
            </a:r>
            <a:r>
              <a:rPr b="0" lang="de-DE" sz="1800" spc="-1" strike="noStrike" u="sng">
                <a:solidFill>
                  <a:srgbClr val="0000ff"/>
                </a:solidFill>
                <a:uFillTx/>
                <a:latin typeface="DejaVu Sans"/>
                <a:ea typeface="DejaVu Sans"/>
                <a:hlinkClick r:id="rId1"/>
              </a:rPr>
              <a:t>Link</a:t>
            </a:r>
            <a:r>
              <a:rPr b="0" lang="de-DE" sz="1800" spc="-1" strike="noStrike">
                <a:solidFill>
                  <a:srgbClr val="000000"/>
                </a:solidFill>
                <a:latin typeface="DejaVu Sans"/>
                <a:ea typeface="DejaVu Sans"/>
              </a:rPr>
              <a:t>)</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Meadows (1972) – The Limits to Growth</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Meadows, Randers und Meadows (2004) – Limits to Growth – The 30-Year Update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Polestar (2020) – Life Cycle Assessment – Carbon Footprint of Polestar 2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US" sz="1800" spc="-1" strike="noStrike">
              <a:latin typeface="DejaVu Sans"/>
            </a:endParaRPr>
          </a:p>
          <a:p>
            <a:pPr marL="195120" indent="-19188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3840" cy="50313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buNone/>
              <a:tabLst>
                <a:tab algn="l" pos="0"/>
              </a:tabLst>
            </a:pPr>
            <a:r>
              <a:rPr b="1" lang="en-US" sz="4000" spc="-1" strike="noStrike">
                <a:solidFill>
                  <a:srgbClr val="000000"/>
                </a:solidFill>
                <a:latin typeface="DejaVu Sans"/>
                <a:ea typeface="DejaVu Sans"/>
              </a:rPr>
              <a:t>Questions?</a:t>
            </a:r>
            <a:endParaRPr b="0" lang="en-US" sz="4000" spc="-1" strike="noStrike">
              <a:latin typeface="DejaVu Sans"/>
            </a:endParaRPr>
          </a:p>
        </p:txBody>
      </p:sp>
      <p:sp>
        <p:nvSpPr>
          <p:cNvPr id="377" name="CustomShape 2"/>
          <p:cNvSpPr/>
          <p:nvPr/>
        </p:nvSpPr>
        <p:spPr>
          <a:xfrm>
            <a:off x="335520" y="764640"/>
            <a:ext cx="10743840" cy="4946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a:t>
            </a:r>
            <a:endParaRPr b="0" lang="en-US" sz="2400" spc="-1" strike="noStrike">
              <a:latin typeface="DejaVu Sans"/>
            </a:endParaRPr>
          </a:p>
        </p:txBody>
      </p:sp>
      <p:sp>
        <p:nvSpPr>
          <p:cNvPr id="201" name="CustomShape 2"/>
          <p:cNvSpPr/>
          <p:nvPr/>
        </p:nvSpPr>
        <p:spPr>
          <a:xfrm>
            <a:off x="263520" y="6411600"/>
            <a:ext cx="647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Image adapted from https://www.ellenmacarthurfoundation.org/circular-economy/concept/infographic</a:t>
            </a:r>
            <a:endParaRPr b="0" lang="en-US" sz="900" spc="-1" strike="noStrike">
              <a:latin typeface="DejaVu Sans"/>
            </a:endParaRPr>
          </a:p>
        </p:txBody>
      </p:sp>
      <p:pic>
        <p:nvPicPr>
          <p:cNvPr id="202" name="" descr=""/>
          <p:cNvPicPr/>
          <p:nvPr/>
        </p:nvPicPr>
        <p:blipFill>
          <a:blip r:embed="rId1"/>
          <a:stretch/>
        </p:blipFill>
        <p:spPr>
          <a:xfrm>
            <a:off x="381240" y="1143000"/>
            <a:ext cx="11044800" cy="51292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a:t>
            </a:r>
            <a:endParaRPr b="0" lang="en-US" sz="2400" spc="-1" strike="noStrike">
              <a:latin typeface="DejaVu Sans"/>
            </a:endParaRPr>
          </a:p>
        </p:txBody>
      </p:sp>
      <p:sp>
        <p:nvSpPr>
          <p:cNvPr id="204" name="CustomShape 2"/>
          <p:cNvSpPr/>
          <p:nvPr/>
        </p:nvSpPr>
        <p:spPr>
          <a:xfrm>
            <a:off x="263520" y="6411600"/>
            <a:ext cx="1043388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US" sz="900" spc="-1" strike="noStrike">
              <a:latin typeface="DejaVu Sans"/>
            </a:endParaRPr>
          </a:p>
        </p:txBody>
      </p:sp>
      <p:pic>
        <p:nvPicPr>
          <p:cNvPr id="205" name="" descr=""/>
          <p:cNvPicPr/>
          <p:nvPr/>
        </p:nvPicPr>
        <p:blipFill>
          <a:blip r:embed="rId2"/>
          <a:stretch/>
        </p:blipFill>
        <p:spPr>
          <a:xfrm>
            <a:off x="2772000" y="670680"/>
            <a:ext cx="6616800" cy="66258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 Definitions</a:t>
            </a:r>
            <a:endParaRPr b="0" lang="en-US" sz="2400" spc="-1" strike="noStrike">
              <a:latin typeface="DejaVu Sans"/>
            </a:endParaRPr>
          </a:p>
          <a:p>
            <a:pPr>
              <a:lnSpc>
                <a:spcPct val="100000"/>
              </a:lnSpc>
              <a:buNone/>
            </a:pPr>
            <a:endParaRPr b="0" lang="en-US" sz="2400" spc="-1" strike="noStrike">
              <a:latin typeface="DejaVu Sans"/>
            </a:endParaRPr>
          </a:p>
        </p:txBody>
      </p:sp>
      <p:sp>
        <p:nvSpPr>
          <p:cNvPr id="207" name="CustomShape 2"/>
          <p:cNvSpPr/>
          <p:nvPr/>
        </p:nvSpPr>
        <p:spPr>
          <a:xfrm>
            <a:off x="263520" y="6411600"/>
            <a:ext cx="91206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US" sz="900" spc="-1" strike="noStrike">
              <a:latin typeface="DejaVu Sans"/>
            </a:endParaRPr>
          </a:p>
        </p:txBody>
      </p:sp>
      <p:sp>
        <p:nvSpPr>
          <p:cNvPr id="208" name="CustomShape 3"/>
          <p:cNvSpPr/>
          <p:nvPr/>
        </p:nvSpPr>
        <p:spPr>
          <a:xfrm>
            <a:off x="349200" y="1600200"/>
            <a:ext cx="9597960" cy="34257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US" sz="2800" spc="-1" strike="noStrike">
              <a:latin typeface="DejaVu Sans"/>
            </a:endParaRPr>
          </a:p>
          <a:p>
            <a:pPr>
              <a:lnSpc>
                <a:spcPct val="100000"/>
              </a:lnSpc>
              <a:buNone/>
            </a:pPr>
            <a:endParaRPr b="0" lang="en-US" sz="2800" spc="-1" strike="noStrike">
              <a:latin typeface="DejaVu Sans"/>
            </a:endParaRPr>
          </a:p>
          <a:p>
            <a:pPr>
              <a:lnSpc>
                <a:spcPct val="100000"/>
              </a:lnSpc>
              <a:buNone/>
            </a:pPr>
            <a:endParaRPr b="0" lang="en-US" sz="2800" spc="-1" strike="noStrike">
              <a:latin typeface="DejaVu Sans"/>
            </a:endParaRPr>
          </a:p>
          <a:p>
            <a:pPr>
              <a:lnSpc>
                <a:spcPct val="100000"/>
              </a:lnSpc>
              <a:buNone/>
            </a:pPr>
            <a:endParaRPr b="0" lang="en-US" sz="2800" spc="-1" strike="noStrike">
              <a:latin typeface="DejaVu Sans"/>
            </a:endParaRPr>
          </a:p>
          <a:p>
            <a:pPr>
              <a:lnSpc>
                <a:spcPct val="100000"/>
              </a:lnSpc>
              <a:buNone/>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US" sz="1800" spc="-1" strike="noStrike">
              <a:latin typeface="DejaVu Sans"/>
            </a:endParaRPr>
          </a:p>
          <a:p>
            <a:pPr>
              <a:lnSpc>
                <a:spcPct val="100000"/>
              </a:lnSpc>
              <a:buNone/>
            </a:pPr>
            <a:endParaRPr b="0" lang="en-US" sz="1800" spc="-1" strike="noStrike">
              <a:latin typeface="DejaVu Sans"/>
            </a:endParaRPr>
          </a:p>
          <a:p>
            <a:pPr>
              <a:lnSpc>
                <a:spcPct val="100000"/>
              </a:lnSpc>
              <a:buNone/>
            </a:pPr>
            <a:endParaRPr b="0" lang="en-US" sz="1800" spc="-1" strike="noStrike">
              <a:latin typeface="DejaVu Sans"/>
            </a:endParaRPr>
          </a:p>
          <a:p>
            <a:pPr>
              <a:lnSpc>
                <a:spcPct val="100000"/>
              </a:lnSpc>
              <a:buNone/>
            </a:pPr>
            <a:r>
              <a:rPr b="0" lang="en-US" sz="1800" spc="-1" strike="noStrike" u="sng">
                <a:solidFill>
                  <a:srgbClr val="0000ff"/>
                </a:solidFill>
                <a:uFillTx/>
                <a:latin typeface="DejaVu Sans"/>
                <a:ea typeface="DejaVu Sans"/>
                <a:hlinkClick r:id="rId1"/>
              </a:rPr>
              <a:t>https://doi.org/10.1016/J.RESCONREC.2017.09.005</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 Definitions</a:t>
            </a:r>
            <a:endParaRPr b="0" lang="en-US" sz="2400" spc="-1" strike="noStrike">
              <a:latin typeface="DejaVu Sans"/>
            </a:endParaRPr>
          </a:p>
          <a:p>
            <a:pPr>
              <a:lnSpc>
                <a:spcPct val="100000"/>
              </a:lnSpc>
              <a:buNone/>
            </a:pPr>
            <a:endParaRPr b="0" lang="en-US" sz="2400" spc="-1" strike="noStrike">
              <a:latin typeface="DejaVu Sans"/>
            </a:endParaRPr>
          </a:p>
        </p:txBody>
      </p:sp>
      <p:sp>
        <p:nvSpPr>
          <p:cNvPr id="210" name="CustomShape 2"/>
          <p:cNvSpPr/>
          <p:nvPr/>
        </p:nvSpPr>
        <p:spPr>
          <a:xfrm>
            <a:off x="263520" y="6381000"/>
            <a:ext cx="755712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US" sz="900" spc="-1" strike="noStrike">
              <a:latin typeface="DejaVu Sans"/>
            </a:endParaRPr>
          </a:p>
          <a:p>
            <a:pPr>
              <a:lnSpc>
                <a:spcPct val="100000"/>
              </a:lnSpc>
              <a:buNone/>
            </a:pPr>
            <a:endParaRPr b="0" lang="en-US" sz="900" spc="-1" strike="noStrike">
              <a:latin typeface="DejaVu Sans"/>
            </a:endParaRPr>
          </a:p>
        </p:txBody>
      </p:sp>
      <p:sp>
        <p:nvSpPr>
          <p:cNvPr id="211" name="CustomShape 3"/>
          <p:cNvSpPr/>
          <p:nvPr/>
        </p:nvSpPr>
        <p:spPr>
          <a:xfrm>
            <a:off x="419760" y="1655280"/>
            <a:ext cx="10575360" cy="199152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DejaVu Sans"/>
            </a:endParaRPr>
          </a:p>
          <a:p>
            <a:pPr marL="360" algn="ctr">
              <a:lnSpc>
                <a:spcPct val="100000"/>
              </a:lnSpc>
              <a:spcBef>
                <a:spcPts val="360"/>
              </a:spcBef>
              <a:buNone/>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3840" cy="4946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1" lang="en-GB" sz="2400" spc="-1" strike="noStrike">
                <a:solidFill>
                  <a:srgbClr val="000000"/>
                </a:solidFill>
                <a:latin typeface="DejaVu Sans"/>
                <a:ea typeface="DejaVu Sans"/>
              </a:rPr>
              <a:t>Circular Economy – Definitions</a:t>
            </a:r>
            <a:endParaRPr b="0" lang="en-US" sz="2400" spc="-1" strike="noStrike">
              <a:latin typeface="DejaVu Sans"/>
            </a:endParaRPr>
          </a:p>
          <a:p>
            <a:pPr>
              <a:lnSpc>
                <a:spcPct val="100000"/>
              </a:lnSpc>
              <a:buNone/>
            </a:pPr>
            <a:endParaRPr b="0" lang="en-US" sz="2400" spc="-1" strike="noStrike">
              <a:latin typeface="DejaVu Sans"/>
            </a:endParaRPr>
          </a:p>
        </p:txBody>
      </p:sp>
      <p:sp>
        <p:nvSpPr>
          <p:cNvPr id="213" name="CustomShape 2"/>
          <p:cNvSpPr/>
          <p:nvPr/>
        </p:nvSpPr>
        <p:spPr>
          <a:xfrm>
            <a:off x="263520" y="6129000"/>
            <a:ext cx="755712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US" sz="900" spc="-1" strike="noStrike">
              <a:latin typeface="DejaVu Sans"/>
            </a:endParaRPr>
          </a:p>
          <a:p>
            <a:pPr>
              <a:lnSpc>
                <a:spcPct val="100000"/>
              </a:lnSpc>
              <a:buNone/>
            </a:pPr>
            <a:r>
              <a:rPr b="0" lang="de-DE" sz="900" spc="-1" strike="noStrike">
                <a:solidFill>
                  <a:srgbClr val="a6a6a6"/>
                </a:solidFill>
                <a:latin typeface="Roboto"/>
                <a:ea typeface="Roboto"/>
              </a:rPr>
              <a:t>https://www.europarl.europa.eu/news/en/headlines/economy/20151201STO05603/circular-economy-definition-importance-and-benefts</a:t>
            </a:r>
            <a:endParaRPr b="0" lang="en-US" sz="900" spc="-1" strike="noStrike">
              <a:latin typeface="DejaVu Sans"/>
            </a:endParaRPr>
          </a:p>
          <a:p>
            <a:pPr>
              <a:lnSpc>
                <a:spcPct val="100000"/>
              </a:lnSpc>
              <a:buNone/>
            </a:pPr>
            <a:endParaRPr b="0" lang="en-US" sz="900" spc="-1" strike="noStrike">
              <a:latin typeface="DejaVu Sans"/>
            </a:endParaRPr>
          </a:p>
        </p:txBody>
      </p:sp>
      <p:sp>
        <p:nvSpPr>
          <p:cNvPr id="214" name="CustomShape 3"/>
          <p:cNvSpPr/>
          <p:nvPr/>
        </p:nvSpPr>
        <p:spPr>
          <a:xfrm>
            <a:off x="419760" y="1655280"/>
            <a:ext cx="10575360" cy="199152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US" sz="1800" spc="-1" strike="noStrike">
              <a:latin typeface="DejaVu Sans"/>
            </a:endParaRPr>
          </a:p>
          <a:p>
            <a:pPr marL="360" algn="ctr">
              <a:lnSpc>
                <a:spcPct val="100000"/>
              </a:lnSpc>
              <a:spcBef>
                <a:spcPts val="360"/>
              </a:spcBef>
              <a:buNone/>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US" sz="1800" spc="-1" strike="noStrike">
              <a:latin typeface="DejaVu Sans"/>
            </a:endParaRPr>
          </a:p>
        </p:txBody>
      </p:sp>
      <p:sp>
        <p:nvSpPr>
          <p:cNvPr id="215" name="CustomShape 4"/>
          <p:cNvSpPr/>
          <p:nvPr/>
        </p:nvSpPr>
        <p:spPr>
          <a:xfrm>
            <a:off x="419760" y="3995280"/>
            <a:ext cx="10575360" cy="148284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buNone/>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US" sz="1800" spc="-1" strike="noStrike">
              <a:latin typeface="DejaVu Sans"/>
            </a:endParaRPr>
          </a:p>
          <a:p>
            <a:pPr marL="360" algn="ctr">
              <a:lnSpc>
                <a:spcPct val="100000"/>
              </a:lnSpc>
              <a:spcBef>
                <a:spcPts val="360"/>
              </a:spcBef>
              <a:buNone/>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US" sz="1800" spc="-1" strike="noStrike">
              <a:latin typeface="DejaVu San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465</TotalTime>
  <Application>LibreOffice/7.3.2.2$Linux_X86_64 LibreOffice_project/30$Build-2</Application>
  <AppVersion>15.0000</AppVersion>
  <Words>4011</Words>
  <Paragraphs>341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2019-04-04T14:01:13Z</cp:lastPrinted>
  <dcterms:modified xsi:type="dcterms:W3CDTF">2022-04-27T18:22:15Z</dcterms:modified>
  <cp:revision>3468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2</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68</vt:i4>
  </property>
</Properties>
</file>